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42E2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6583680"/>
            <a:ext cx="12191695" cy="274320"/>
          </a:xfrm>
          <a:prstGeom prst="rect">
            <a:avLst/>
          </a:prstGeom>
          <a:solidFill>
            <a:srgbClr val="4DB251"/>
          </a:solidFill>
          <a:ln>
            <a:solidFill>
              <a:srgbClr val="4DB25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2011680"/>
            <a:ext cx="10362895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FFFFFF"/>
                </a:solidFill>
                <a:latin typeface="Malgun Gothic"/>
              </a:defRPr>
            </a:pPr>
            <a:r>
              <a:t>PM_ver4 통합 관리자 어플리케이션</a:t>
            </a:r>
          </a:p>
          <a:p>
            <a:pPr>
              <a:defRPr sz="3200" b="1">
                <a:solidFill>
                  <a:srgbClr val="4DB251"/>
                </a:solidFill>
                <a:latin typeface="Malgun Gothic"/>
              </a:defRPr>
            </a:pPr>
            <a:r>
              <a:t>화면설계서 (UI/UX Specification)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389120"/>
            <a:ext cx="45720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A5B9B6"/>
                </a:solidFill>
                <a:latin typeface="Malgun Gothic"/>
              </a:defRPr>
            </a:pPr>
            <a:r>
              <a:t>작성일자: 2026-06-11</a:t>
            </a:r>
            <a:br/>
            <a:r>
              <a:t>시스템 환경: Node.js / PostgreSQL / MinIO S3</a:t>
            </a:r>
            <a:br/>
            <a:r>
              <a:t>테마 디자인: Deep Forest Green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7F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E5149"/>
          </a:solidFill>
          <a:ln>
            <a:solidFill>
              <a:srgbClr val="1E514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82880"/>
            <a:ext cx="11277295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Malgun Gothic"/>
              </a:defRPr>
            </a:pPr>
            <a:r>
              <a:t>01. 공통 UI 가이드라인 및 디자인 시스템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88720"/>
            <a:ext cx="1127729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4B746D"/>
                </a:solidFill>
                <a:latin typeface="Malgun Gothic"/>
              </a:defRPr>
            </a:pPr>
            <a:r>
              <a:t>어플리케이션 전반에 적용되는 시각적 규칙 및 컴포넌트 동작 가이드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828800"/>
            <a:ext cx="5486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브랜드 디자인 컬러 가이드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Primary Forest Green: #1e5149 (액티브 및 핵심 조작계)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Dark Teal Sidebar: #142e29 (LNB 메뉴 그라디언트 배경)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Light Green Gray Border: #d2dcdb (테두리 및 구분선)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Soft Accent Green BG: #e9eeed (행 선택 하이라이트)</a:t>
            </a:r>
          </a:p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서체 및 타이포그래피 규칙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메인 서체: Pretendard Variable 및 Pretendard 폰트 계열 지정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타이틀: Bold 700 / 본문 데이터: Medium 500 사용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17920" y="1828800"/>
            <a:ext cx="5486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테이블 그리드 (Table Grid) 가이드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NO 컬럼 필수화: 모든 데이터 테이블의 1열에 순차 번호 부여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세로 구분선 생략: 깔끔한 비주얼을 위해 세로 테두리(Border) 제거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행 선택 인터랙션: 행 선택 시 줄높이 흔들림 방지 (padding 상속)</a:t>
            </a:r>
          </a:p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모달 팝업 (Modal Overlay) 표준안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딤 처리(backdrop-filter: blur(4px))를 활용한 포커스 효과 제공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fade-in 및 slide-up 전환 모션 일괄 적용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7F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E5149"/>
          </a:solidFill>
          <a:ln>
            <a:solidFill>
              <a:srgbClr val="1E514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82880"/>
            <a:ext cx="11277295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Malgun Gothic"/>
              </a:defRPr>
            </a:pPr>
            <a:r>
              <a:t>02. 공통 레이아웃 구조 (App Frame Layout)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88720"/>
            <a:ext cx="1127729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4B746D"/>
                </a:solidFill>
                <a:latin typeface="Malgun Gothic"/>
              </a:defRPr>
            </a:pPr>
            <a:r>
              <a:t>LNB, 헤더, 그리고 메인 콘텐츠 탭 영역의 수평/수직 분할 아키텍처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828800"/>
            <a:ext cx="5486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LNB (좌측 사이드바) 구성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Dashboards 카테고리: 종합 용량 및 접속자 현황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프로젝트 관리 카테고리: 프로젝트 관리, 실시간 배너 공지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사용자 및 권한 카테고리: 사용자 관리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시스템 감사 및 환경 카테고리: 감사 로그 조회, 보관/삭제 정책 설정, 공통 코드 관리</a:t>
            </a:r>
          </a:p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상단 헤더 (Header)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좌측: 현재 활성화된 메뉴 타이틀 동적 노출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우측: 로그인 관리자 프로필 정보 및 아바타 ('AD') 배지 배치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17920" y="1828800"/>
            <a:ext cx="5486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메인 콘텐츠 영역 (Main Content Box)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LNB 메뉴 클릭 시 탭 방식(active 클래스 제어)으로 동적 전환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카드(Card) 컴포넌트 기반으로 구획을 정의하여 시각적 정돈 극대화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각 탭 내부는 2열 분할 레이아웃(프로젝트/사용자) 혹은 상하 수직 정렬(공통 코드) 적용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7F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E5149"/>
          </a:solidFill>
          <a:ln>
            <a:solidFill>
              <a:srgbClr val="1E514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82880"/>
            <a:ext cx="11277295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Malgun Gothic"/>
              </a:defRPr>
            </a:pPr>
            <a:r>
              <a:t>03. 📊 종합 용량 및 접속자 현황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88720"/>
            <a:ext cx="53035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4B746D"/>
                </a:solidFill>
                <a:latin typeface="Malgun Gothic"/>
              </a:defRPr>
            </a:pPr>
            <a:r>
              <a:t>좌측: 화면 와이어프레임 레이아웃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1645920"/>
            <a:ext cx="5303520" cy="4389120"/>
          </a:xfrm>
          <a:prstGeom prst="roundRect">
            <a:avLst/>
          </a:prstGeom>
          <a:solidFill>
            <a:srgbClr val="E6EBEA"/>
          </a:solidFill>
          <a:ln>
            <a:solidFill>
              <a:srgbClr val="BEC8C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57200" y="1645920"/>
            <a:ext cx="1463040" cy="4389120"/>
          </a:xfrm>
          <a:prstGeom prst="rect">
            <a:avLst/>
          </a:prstGeom>
          <a:solidFill>
            <a:srgbClr val="142E29"/>
          </a:solidFill>
          <a:ln>
            <a:solidFill>
              <a:srgbClr val="142E2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02920" y="1737360"/>
            <a:ext cx="1371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1">
                <a:solidFill>
                  <a:srgbClr val="FFFFFF"/>
                </a:solidFill>
                <a:latin typeface="Malgun Gothic"/>
              </a:defRPr>
            </a:pPr>
            <a:r>
              <a:t>📁 Admin Panel</a:t>
            </a:r>
          </a:p>
          <a:p>
            <a:pPr>
              <a:defRPr sz="850" b="1">
                <a:solidFill>
                  <a:srgbClr val="4DB251"/>
                </a:solidFill>
                <a:latin typeface="Malgun Gothic"/>
              </a:defRPr>
            </a:pPr>
            <a:r>
              <a:t>• Dashboard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Projects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Banner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Users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Audit Logs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Policy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Codes</a:t>
            </a:r>
          </a:p>
        </p:txBody>
      </p:sp>
      <p:sp>
        <p:nvSpPr>
          <p:cNvPr id="8" name="Rectangle 7"/>
          <p:cNvSpPr/>
          <p:nvPr/>
        </p:nvSpPr>
        <p:spPr>
          <a:xfrm>
            <a:off x="1920240" y="1645920"/>
            <a:ext cx="3840480" cy="457200"/>
          </a:xfrm>
          <a:prstGeom prst="rect">
            <a:avLst/>
          </a:prstGeom>
          <a:solidFill>
            <a:srgbClr val="FFFFFF"/>
          </a:solidFill>
          <a:ln>
            <a:solidFill>
              <a:srgbClr val="D2DCD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965960" y="1691640"/>
            <a:ext cx="27432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 b="1">
                <a:solidFill>
                  <a:srgbClr val="1E5149"/>
                </a:solidFill>
                <a:latin typeface="Malgun Gothic"/>
              </a:defRPr>
            </a:pPr>
            <a:r>
              <a:t>Menu: Dashboard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011680" y="2194560"/>
            <a:ext cx="1005840" cy="548640"/>
          </a:xfrm>
          <a:prstGeom prst="roundRect">
            <a:avLst/>
          </a:prstGeom>
          <a:solidFill>
            <a:srgbClr val="FFFFFF"/>
          </a:solidFill>
          <a:ln>
            <a:solidFill>
              <a:srgbClr val="D2DCD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3200400" y="2194560"/>
            <a:ext cx="1005840" cy="548640"/>
          </a:xfrm>
          <a:prstGeom prst="roundRect">
            <a:avLst/>
          </a:prstGeom>
          <a:solidFill>
            <a:srgbClr val="FFFFFF"/>
          </a:solidFill>
          <a:ln>
            <a:solidFill>
              <a:srgbClr val="D2DCD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ounded Rectangle 11"/>
          <p:cNvSpPr/>
          <p:nvPr/>
        </p:nvSpPr>
        <p:spPr>
          <a:xfrm>
            <a:off x="4389120" y="2194560"/>
            <a:ext cx="1005840" cy="548640"/>
          </a:xfrm>
          <a:prstGeom prst="roundRect">
            <a:avLst/>
          </a:prstGeom>
          <a:solidFill>
            <a:srgbClr val="FFFFFF"/>
          </a:solidFill>
          <a:ln>
            <a:solidFill>
              <a:srgbClr val="D2DCD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ounded Rectangle 12"/>
          <p:cNvSpPr/>
          <p:nvPr/>
        </p:nvSpPr>
        <p:spPr>
          <a:xfrm>
            <a:off x="2011680" y="2834640"/>
            <a:ext cx="1737360" cy="3017520"/>
          </a:xfrm>
          <a:prstGeom prst="roundRect">
            <a:avLst/>
          </a:prstGeom>
          <a:solidFill>
            <a:srgbClr val="FFFFFF"/>
          </a:solidFill>
          <a:ln>
            <a:solidFill>
              <a:srgbClr val="D2DCD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ounded Rectangle 13"/>
          <p:cNvSpPr/>
          <p:nvPr/>
        </p:nvSpPr>
        <p:spPr>
          <a:xfrm>
            <a:off x="3931920" y="2834640"/>
            <a:ext cx="1737360" cy="3017520"/>
          </a:xfrm>
          <a:prstGeom prst="roundRect">
            <a:avLst/>
          </a:prstGeom>
          <a:solidFill>
            <a:srgbClr val="FFFFFF"/>
          </a:solidFill>
          <a:ln>
            <a:solidFill>
              <a:srgbClr val="D2DCD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035040" y="1188720"/>
            <a:ext cx="566928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상단 3열 KPI 요약 카드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전체 사용 용량: 총 할당 한도 대비 실시간 사용 누적량 (GB)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실시간 접속자: 현재 소켓 서버에 접속 수립된 사용자 수 카운트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대기 중인 압축작업: Redis(BullMQ) 내 대기열 작업 수 조회</a:t>
            </a:r>
          </a:p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현장(프로젝트)별 스토리지 사용 현황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각 현장명/ID별 사용 퍼센테이지를 프로그레스 바 형태로 시각화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우측 텍스트로 사용 용량(GB), 비율(%), 파일 개수(개)를 동시 렌더링</a:t>
            </a:r>
          </a:p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실시간 소켓 접속 현황 (그리드 테이블)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접속자별 고유 ID, 접속 IP, 현재 아카이브 조회 경로 노출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관리용 강제퇴장(Kick) 버튼을 제공하여 조작 제어성 확보</a:t>
            </a:r>
          </a:p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인터랙션 및 연동 API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강제퇴장 버튼 클릭 시 disconnect() 발송 및 메모리 리스트 탈락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7F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E5149"/>
          </a:solidFill>
          <a:ln>
            <a:solidFill>
              <a:srgbClr val="1E514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82880"/>
            <a:ext cx="11277295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Malgun Gothic"/>
              </a:defRPr>
            </a:pPr>
            <a:r>
              <a:t>04. 🏗️ 프로젝트 관리 (Project Management)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88720"/>
            <a:ext cx="53035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4B746D"/>
                </a:solidFill>
                <a:latin typeface="Malgun Gothic"/>
              </a:defRPr>
            </a:pPr>
            <a:r>
              <a:t>좌측: 화면 와이어프레임 레이아웃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1645920"/>
            <a:ext cx="5303520" cy="4389120"/>
          </a:xfrm>
          <a:prstGeom prst="roundRect">
            <a:avLst/>
          </a:prstGeom>
          <a:solidFill>
            <a:srgbClr val="E6EBEA"/>
          </a:solidFill>
          <a:ln>
            <a:solidFill>
              <a:srgbClr val="BEC8C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57200" y="1645920"/>
            <a:ext cx="1463040" cy="4389120"/>
          </a:xfrm>
          <a:prstGeom prst="rect">
            <a:avLst/>
          </a:prstGeom>
          <a:solidFill>
            <a:srgbClr val="142E29"/>
          </a:solidFill>
          <a:ln>
            <a:solidFill>
              <a:srgbClr val="142E2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02920" y="1737360"/>
            <a:ext cx="1371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1">
                <a:solidFill>
                  <a:srgbClr val="FFFFFF"/>
                </a:solidFill>
                <a:latin typeface="Malgun Gothic"/>
              </a:defRPr>
            </a:pPr>
            <a:r>
              <a:t>📁 Admin Panel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Dashboard</a:t>
            </a:r>
          </a:p>
          <a:p>
            <a:pPr>
              <a:defRPr sz="850" b="1">
                <a:solidFill>
                  <a:srgbClr val="4DB251"/>
                </a:solidFill>
                <a:latin typeface="Malgun Gothic"/>
              </a:defRPr>
            </a:pPr>
            <a:r>
              <a:t>• Projects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Banner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Users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Audit Logs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Policy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Codes</a:t>
            </a:r>
          </a:p>
        </p:txBody>
      </p:sp>
      <p:sp>
        <p:nvSpPr>
          <p:cNvPr id="8" name="Rectangle 7"/>
          <p:cNvSpPr/>
          <p:nvPr/>
        </p:nvSpPr>
        <p:spPr>
          <a:xfrm>
            <a:off x="1920240" y="1645920"/>
            <a:ext cx="3840480" cy="457200"/>
          </a:xfrm>
          <a:prstGeom prst="rect">
            <a:avLst/>
          </a:prstGeom>
          <a:solidFill>
            <a:srgbClr val="FFFFFF"/>
          </a:solidFill>
          <a:ln>
            <a:solidFill>
              <a:srgbClr val="D2DCD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965960" y="1691640"/>
            <a:ext cx="27432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 b="1">
                <a:solidFill>
                  <a:srgbClr val="1E5149"/>
                </a:solidFill>
                <a:latin typeface="Malgun Gothic"/>
              </a:defRPr>
            </a:pPr>
            <a:r>
              <a:t>Menu: Projects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011680" y="2194560"/>
            <a:ext cx="2011680" cy="3657600"/>
          </a:xfrm>
          <a:prstGeom prst="roundRect">
            <a:avLst/>
          </a:prstGeom>
          <a:solidFill>
            <a:srgbClr val="FFFFFF"/>
          </a:solidFill>
          <a:ln>
            <a:solidFill>
              <a:srgbClr val="D2DCD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4160520" y="2194560"/>
            <a:ext cx="1508760" cy="3657600"/>
          </a:xfrm>
          <a:prstGeom prst="roundRect">
            <a:avLst/>
          </a:prstGeom>
          <a:solidFill>
            <a:srgbClr val="FFFFFF"/>
          </a:solidFill>
          <a:ln>
            <a:solidFill>
              <a:srgbClr val="D2DCD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035040" y="1188720"/>
            <a:ext cx="566928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좌측 카드: 프로젝트 목록 테이블 (CRUD)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ID, 현장명, 카테고리 한글명, 용량 한도, 활성 상태 노출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행 클릭 시 해당 프로젝트에 배정된 사용자 명단이 우측 카드에 로드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수정/삭제 전용 단축 액션 버튼 인라인 배치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프로젝트 CRUD 모달: 등록/수정 모달제어 적용 (ID는 등록시에만 입력)</a:t>
            </a:r>
          </a:p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우측 카드: 참여 권한 사용자 목록 (병합 권한)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사용자 ID, 한글명, 부서/직급 정보 및 부여된 권한 등급 노출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셀렉터를 통해 권한레벨(Admin, Sub-Master, Worker, Viewer) 즉각 변경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특정 유저 권한 철회 단축 버튼 제공</a:t>
            </a:r>
          </a:p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사용자 권한 배정 팝업 모달 (assignModalOverlay)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배정되지 않은 미배정 유저 리스트를 체크박스로 멀티 선택하여 일괄 배정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7F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E5149"/>
          </a:solidFill>
          <a:ln>
            <a:solidFill>
              <a:srgbClr val="1E514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82880"/>
            <a:ext cx="11277295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Malgun Gothic"/>
              </a:defRPr>
            </a:pPr>
            <a:r>
              <a:t>05. 📢 실시간 배너 공지 관리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88720"/>
            <a:ext cx="53035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4B746D"/>
                </a:solidFill>
                <a:latin typeface="Malgun Gothic"/>
              </a:defRPr>
            </a:pPr>
            <a:r>
              <a:t>좌측: 화면 와이어프레임 레이아웃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1645920"/>
            <a:ext cx="5303520" cy="4389120"/>
          </a:xfrm>
          <a:prstGeom prst="roundRect">
            <a:avLst/>
          </a:prstGeom>
          <a:solidFill>
            <a:srgbClr val="E6EBEA"/>
          </a:solidFill>
          <a:ln>
            <a:solidFill>
              <a:srgbClr val="BEC8C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57200" y="1645920"/>
            <a:ext cx="1463040" cy="4389120"/>
          </a:xfrm>
          <a:prstGeom prst="rect">
            <a:avLst/>
          </a:prstGeom>
          <a:solidFill>
            <a:srgbClr val="142E29"/>
          </a:solidFill>
          <a:ln>
            <a:solidFill>
              <a:srgbClr val="142E2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02920" y="1737360"/>
            <a:ext cx="1371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1">
                <a:solidFill>
                  <a:srgbClr val="FFFFFF"/>
                </a:solidFill>
                <a:latin typeface="Malgun Gothic"/>
              </a:defRPr>
            </a:pPr>
            <a:r>
              <a:t>📁 Admin Panel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Dashboard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Projects</a:t>
            </a:r>
          </a:p>
          <a:p>
            <a:pPr>
              <a:defRPr sz="850" b="1">
                <a:solidFill>
                  <a:srgbClr val="4DB251"/>
                </a:solidFill>
                <a:latin typeface="Malgun Gothic"/>
              </a:defRPr>
            </a:pPr>
            <a:r>
              <a:t>• Banner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Users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Audit Logs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Policy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Codes</a:t>
            </a:r>
          </a:p>
        </p:txBody>
      </p:sp>
      <p:sp>
        <p:nvSpPr>
          <p:cNvPr id="8" name="Rectangle 7"/>
          <p:cNvSpPr/>
          <p:nvPr/>
        </p:nvSpPr>
        <p:spPr>
          <a:xfrm>
            <a:off x="1920240" y="1645920"/>
            <a:ext cx="3840480" cy="457200"/>
          </a:xfrm>
          <a:prstGeom prst="rect">
            <a:avLst/>
          </a:prstGeom>
          <a:solidFill>
            <a:srgbClr val="FFFFFF"/>
          </a:solidFill>
          <a:ln>
            <a:solidFill>
              <a:srgbClr val="D2DCD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965960" y="1691640"/>
            <a:ext cx="27432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 b="1">
                <a:solidFill>
                  <a:srgbClr val="1E5149"/>
                </a:solidFill>
                <a:latin typeface="Malgun Gothic"/>
              </a:defRPr>
            </a:pPr>
            <a:r>
              <a:t>Menu: Banner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011680" y="2194560"/>
            <a:ext cx="3657600" cy="1737360"/>
          </a:xfrm>
          <a:prstGeom prst="roundRect">
            <a:avLst/>
          </a:prstGeom>
          <a:solidFill>
            <a:srgbClr val="FFFFFF"/>
          </a:solidFill>
          <a:ln>
            <a:solidFill>
              <a:srgbClr val="D2DCD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2011680" y="4023360"/>
            <a:ext cx="3657600" cy="1828800"/>
          </a:xfrm>
          <a:prstGeom prst="roundRect">
            <a:avLst/>
          </a:prstGeom>
          <a:solidFill>
            <a:srgbClr val="FFFFFF"/>
          </a:solidFill>
          <a:ln>
            <a:solidFill>
              <a:srgbClr val="D2DCD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035040" y="1188720"/>
            <a:ext cx="566928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상단 카드: 실시간 배너 공지 등록 폼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대상 프로젝트(특정 현장 또는 전체 현장) 선택 지원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등록일(편집 가능), 송출 시작일, 종료일, 공지 자막 텍스트 입력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제출 시 현재 일자 기준 자동으로 상태(송출중, 예약됨, 만료)를 계산</a:t>
            </a:r>
          </a:p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하단 카드: 배너 공지 송출 및 예약 이력 목록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등록일, 대상 프로젝트, 자막 본문, 시작일, 종료일, 송출 상태 표시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송출상태(전체/송출중/예약됨/만료) 및 등록일(from~to) 기간 필터 제공</a:t>
            </a:r>
          </a:p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공지 송출 중지 통제 규칙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기간이 만료되지 않은 항목(송출중, 예약됨)만 [송출 중지] 버튼을 노출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기간이 만료된 이력은 [중지 완료] 비활성 텍스트로 고정하여 혼선 방지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7F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E5149"/>
          </a:solidFill>
          <a:ln>
            <a:solidFill>
              <a:srgbClr val="1E514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82880"/>
            <a:ext cx="11277295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Malgun Gothic"/>
              </a:defRPr>
            </a:pPr>
            <a:r>
              <a:t>06. 👥 사용자 관리 (User Management)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88720"/>
            <a:ext cx="53035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4B746D"/>
                </a:solidFill>
                <a:latin typeface="Malgun Gothic"/>
              </a:defRPr>
            </a:pPr>
            <a:r>
              <a:t>좌측: 화면 와이어프레임 레이아웃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1645920"/>
            <a:ext cx="5303520" cy="4389120"/>
          </a:xfrm>
          <a:prstGeom prst="roundRect">
            <a:avLst/>
          </a:prstGeom>
          <a:solidFill>
            <a:srgbClr val="E6EBEA"/>
          </a:solidFill>
          <a:ln>
            <a:solidFill>
              <a:srgbClr val="BEC8C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57200" y="1645920"/>
            <a:ext cx="1463040" cy="4389120"/>
          </a:xfrm>
          <a:prstGeom prst="rect">
            <a:avLst/>
          </a:prstGeom>
          <a:solidFill>
            <a:srgbClr val="142E29"/>
          </a:solidFill>
          <a:ln>
            <a:solidFill>
              <a:srgbClr val="142E2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02920" y="1737360"/>
            <a:ext cx="1371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1">
                <a:solidFill>
                  <a:srgbClr val="FFFFFF"/>
                </a:solidFill>
                <a:latin typeface="Malgun Gothic"/>
              </a:defRPr>
            </a:pPr>
            <a:r>
              <a:t>📁 Admin Panel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Dashboard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Projects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Banner</a:t>
            </a:r>
          </a:p>
          <a:p>
            <a:pPr>
              <a:defRPr sz="850" b="1">
                <a:solidFill>
                  <a:srgbClr val="4DB251"/>
                </a:solidFill>
                <a:latin typeface="Malgun Gothic"/>
              </a:defRPr>
            </a:pPr>
            <a:r>
              <a:t>• Users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Audit Logs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Policy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Codes</a:t>
            </a:r>
          </a:p>
        </p:txBody>
      </p:sp>
      <p:sp>
        <p:nvSpPr>
          <p:cNvPr id="8" name="Rectangle 7"/>
          <p:cNvSpPr/>
          <p:nvPr/>
        </p:nvSpPr>
        <p:spPr>
          <a:xfrm>
            <a:off x="1920240" y="1645920"/>
            <a:ext cx="3840480" cy="457200"/>
          </a:xfrm>
          <a:prstGeom prst="rect">
            <a:avLst/>
          </a:prstGeom>
          <a:solidFill>
            <a:srgbClr val="FFFFFF"/>
          </a:solidFill>
          <a:ln>
            <a:solidFill>
              <a:srgbClr val="D2DCD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965960" y="1691640"/>
            <a:ext cx="27432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 b="1">
                <a:solidFill>
                  <a:srgbClr val="1E5149"/>
                </a:solidFill>
                <a:latin typeface="Malgun Gothic"/>
              </a:defRPr>
            </a:pPr>
            <a:r>
              <a:t>Menu: Users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011680" y="2194560"/>
            <a:ext cx="2011680" cy="3657600"/>
          </a:xfrm>
          <a:prstGeom prst="roundRect">
            <a:avLst/>
          </a:prstGeom>
          <a:solidFill>
            <a:srgbClr val="FFFFFF"/>
          </a:solidFill>
          <a:ln>
            <a:solidFill>
              <a:srgbClr val="D2DCD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4160520" y="2194560"/>
            <a:ext cx="1508760" cy="3657600"/>
          </a:xfrm>
          <a:prstGeom prst="roundRect">
            <a:avLst/>
          </a:prstGeom>
          <a:solidFill>
            <a:srgbClr val="FFFFFF"/>
          </a:solidFill>
          <a:ln>
            <a:solidFill>
              <a:srgbClr val="D2DCD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035040" y="1188720"/>
            <a:ext cx="566928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좌측 카드: 사용자 계정 목록 테이블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사용자 고유 아이디, 이름, 회사/소속 부서/직급 정보 노출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권한 등급 그룹명(수퍼관리자, 개발자, 일반작업자) 표시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재직 상태(재직중 / 퇴직잠금) 상태 배지 지원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행 클릭 시 해당 유저의 프로젝트 참여 목록이 우측 카드에 로드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사용자 CRUD 모달: 등록/수정 모달제어 적용 (ID는 등록시에만 입력)</a:t>
            </a:r>
          </a:p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우측 카드: 권한부여 프로젝트 목록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해당 사용자가 권한을 부여받아 참여하고 있는 프로젝트 목록 테이블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출력 정보: NO, 프로젝트 ID, 프로젝트명, 부여된 권한 등급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7F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E5149"/>
          </a:solidFill>
          <a:ln>
            <a:solidFill>
              <a:srgbClr val="1E514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82880"/>
            <a:ext cx="11277295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Malgun Gothic"/>
              </a:defRPr>
            </a:pPr>
            <a:r>
              <a:t>07. 🔑 공통 코드 관리 (Common Code Management)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88720"/>
            <a:ext cx="53035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4B746D"/>
                </a:solidFill>
                <a:latin typeface="Malgun Gothic"/>
              </a:defRPr>
            </a:pPr>
            <a:r>
              <a:t>좌측: 화면 와이어프레임 레이아웃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1645920"/>
            <a:ext cx="5303520" cy="4389120"/>
          </a:xfrm>
          <a:prstGeom prst="roundRect">
            <a:avLst/>
          </a:prstGeom>
          <a:solidFill>
            <a:srgbClr val="E6EBEA"/>
          </a:solidFill>
          <a:ln>
            <a:solidFill>
              <a:srgbClr val="BEC8C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57200" y="1645920"/>
            <a:ext cx="1463040" cy="4389120"/>
          </a:xfrm>
          <a:prstGeom prst="rect">
            <a:avLst/>
          </a:prstGeom>
          <a:solidFill>
            <a:srgbClr val="142E29"/>
          </a:solidFill>
          <a:ln>
            <a:solidFill>
              <a:srgbClr val="142E2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02920" y="1737360"/>
            <a:ext cx="1371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1">
                <a:solidFill>
                  <a:srgbClr val="FFFFFF"/>
                </a:solidFill>
                <a:latin typeface="Malgun Gothic"/>
              </a:defRPr>
            </a:pPr>
            <a:r>
              <a:t>📁 Admin Panel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Dashboard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Projects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Banner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Users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Audit Logs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Policy</a:t>
            </a:r>
          </a:p>
          <a:p>
            <a:pPr>
              <a:defRPr sz="850" b="1">
                <a:solidFill>
                  <a:srgbClr val="4DB251"/>
                </a:solidFill>
                <a:latin typeface="Malgun Gothic"/>
              </a:defRPr>
            </a:pPr>
            <a:r>
              <a:t>• Codes</a:t>
            </a:r>
          </a:p>
        </p:txBody>
      </p:sp>
      <p:sp>
        <p:nvSpPr>
          <p:cNvPr id="8" name="Rectangle 7"/>
          <p:cNvSpPr/>
          <p:nvPr/>
        </p:nvSpPr>
        <p:spPr>
          <a:xfrm>
            <a:off x="1920240" y="1645920"/>
            <a:ext cx="3840480" cy="457200"/>
          </a:xfrm>
          <a:prstGeom prst="rect">
            <a:avLst/>
          </a:prstGeom>
          <a:solidFill>
            <a:srgbClr val="FFFFFF"/>
          </a:solidFill>
          <a:ln>
            <a:solidFill>
              <a:srgbClr val="D2DCD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965960" y="1691640"/>
            <a:ext cx="27432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 b="1">
                <a:solidFill>
                  <a:srgbClr val="1E5149"/>
                </a:solidFill>
                <a:latin typeface="Malgun Gothic"/>
              </a:defRPr>
            </a:pPr>
            <a:r>
              <a:t>Menu: Codes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011680" y="2194560"/>
            <a:ext cx="3657600" cy="1645920"/>
          </a:xfrm>
          <a:prstGeom prst="roundRect">
            <a:avLst/>
          </a:prstGeom>
          <a:solidFill>
            <a:srgbClr val="FFFFFF"/>
          </a:solidFill>
          <a:ln>
            <a:solidFill>
              <a:srgbClr val="D2DCD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2011680" y="4114800"/>
            <a:ext cx="3657600" cy="1737360"/>
          </a:xfrm>
          <a:prstGeom prst="roundRect">
            <a:avLst/>
          </a:prstGeom>
          <a:solidFill>
            <a:srgbClr val="FFFFFF"/>
          </a:solidFill>
          <a:ln>
            <a:solidFill>
              <a:srgbClr val="D2DCD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Down Arrow 11"/>
          <p:cNvSpPr/>
          <p:nvPr/>
        </p:nvSpPr>
        <p:spPr>
          <a:xfrm>
            <a:off x="3703320" y="3904487"/>
            <a:ext cx="274320" cy="164592"/>
          </a:xfrm>
          <a:prstGeom prst="downArrow">
            <a:avLst/>
          </a:prstGeom>
          <a:solidFill>
            <a:srgbClr val="4DB251"/>
          </a:solidFill>
          <a:ln>
            <a:solidFill>
              <a:srgbClr val="4DB25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035040" y="1188720"/>
            <a:ext cx="566928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상단 카드: 대분류 코드 마스터 (code_master)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대분류 코드명, 고유 코드값, 사용 여부 배지 노출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행 클릭 시 하이라이트 되며 해당 대분류 하위 소분류 코드가 아래에 바인딩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대분류 등록/수정 전용 모달 (codeMasterModalOverlay) 탑재</a:t>
            </a:r>
          </a:p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하단 카드: 소분류 세부 코드 (code_detail) [상하 2단 구조]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세부코드값, 대/소분류 접합 조합코드(base_code), 코드명칭, 정렬 순서 표시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소분류 등록/수정 전용 모달 (codeDetailModalOverlay) 탑재</a:t>
            </a:r>
          </a:p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수직 2단 레이아웃 상호 통제 유효성 규칙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대분류 선택 전에는 하단에 '상단에서 대분류를 선택...' 가이드 출력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대분류 선택 전에는 하단의 [➕ 세부코드 등록] 버튼을 강제 비활성화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대분류 삭제 시 하위 소분류 세부 코드(code_detail) 존재 시 삭제 제한 (RESTRICT) 적용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7F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E5149"/>
          </a:solidFill>
          <a:ln>
            <a:solidFill>
              <a:srgbClr val="1E514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82880"/>
            <a:ext cx="11277295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Malgun Gothic"/>
              </a:defRPr>
            </a:pPr>
            <a:r>
              <a:t>08. 🔎 감사 로그 &amp; ⚙️ 정책 설정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88720"/>
            <a:ext cx="53035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4B746D"/>
                </a:solidFill>
                <a:latin typeface="Malgun Gothic"/>
              </a:defRPr>
            </a:pPr>
            <a:r>
              <a:t>좌측: 화면 와이어프레임 레이아웃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1645920"/>
            <a:ext cx="5303520" cy="4389120"/>
          </a:xfrm>
          <a:prstGeom prst="roundRect">
            <a:avLst/>
          </a:prstGeom>
          <a:solidFill>
            <a:srgbClr val="E6EBEA"/>
          </a:solidFill>
          <a:ln>
            <a:solidFill>
              <a:srgbClr val="BEC8C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57200" y="1645920"/>
            <a:ext cx="1463040" cy="4389120"/>
          </a:xfrm>
          <a:prstGeom prst="rect">
            <a:avLst/>
          </a:prstGeom>
          <a:solidFill>
            <a:srgbClr val="142E29"/>
          </a:solidFill>
          <a:ln>
            <a:solidFill>
              <a:srgbClr val="142E2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02920" y="1737360"/>
            <a:ext cx="1371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1">
                <a:solidFill>
                  <a:srgbClr val="FFFFFF"/>
                </a:solidFill>
                <a:latin typeface="Malgun Gothic"/>
              </a:defRPr>
            </a:pPr>
            <a:r>
              <a:t>📁 Admin Panel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Dashboard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Projects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Banner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Users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Audit Logs</a:t>
            </a:r>
          </a:p>
          <a:p>
            <a:pPr>
              <a:defRPr sz="850" b="1">
                <a:solidFill>
                  <a:srgbClr val="4DB251"/>
                </a:solidFill>
                <a:latin typeface="Malgun Gothic"/>
              </a:defRPr>
            </a:pPr>
            <a:r>
              <a:t>• Policy</a:t>
            </a:r>
          </a:p>
          <a:p>
            <a:pPr>
              <a:defRPr sz="850">
                <a:solidFill>
                  <a:srgbClr val="B4C8C3"/>
                </a:solidFill>
                <a:latin typeface="Malgun Gothic"/>
              </a:defRPr>
            </a:pPr>
            <a:r>
              <a:t>• Codes</a:t>
            </a:r>
          </a:p>
        </p:txBody>
      </p:sp>
      <p:sp>
        <p:nvSpPr>
          <p:cNvPr id="8" name="Rectangle 7"/>
          <p:cNvSpPr/>
          <p:nvPr/>
        </p:nvSpPr>
        <p:spPr>
          <a:xfrm>
            <a:off x="1920240" y="1645920"/>
            <a:ext cx="3840480" cy="457200"/>
          </a:xfrm>
          <a:prstGeom prst="rect">
            <a:avLst/>
          </a:prstGeom>
          <a:solidFill>
            <a:srgbClr val="FFFFFF"/>
          </a:solidFill>
          <a:ln>
            <a:solidFill>
              <a:srgbClr val="D2DCD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965960" y="1691640"/>
            <a:ext cx="27432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 b="1">
                <a:solidFill>
                  <a:srgbClr val="1E5149"/>
                </a:solidFill>
                <a:latin typeface="Malgun Gothic"/>
              </a:defRPr>
            </a:pPr>
            <a:r>
              <a:t>Menu: Policy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011680" y="2194560"/>
            <a:ext cx="3657600" cy="1737360"/>
          </a:xfrm>
          <a:prstGeom prst="roundRect">
            <a:avLst/>
          </a:prstGeom>
          <a:solidFill>
            <a:srgbClr val="FFFFFF"/>
          </a:solidFill>
          <a:ln>
            <a:solidFill>
              <a:srgbClr val="D2DCD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2011680" y="4023360"/>
            <a:ext cx="3657600" cy="1828800"/>
          </a:xfrm>
          <a:prstGeom prst="roundRect">
            <a:avLst/>
          </a:prstGeom>
          <a:solidFill>
            <a:srgbClr val="FFFFFF"/>
          </a:solidFill>
          <a:ln>
            <a:solidFill>
              <a:srgbClr val="D2DCD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035040" y="1188720"/>
            <a:ext cx="566928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감사 로그 조회 (Audit Logs)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tb_log 테이블에 적재되는 중요 액션(파일삭제, 이동, 다운로드) 조회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발생일시, 프로젝트 ID, 사용자 ID, IP, 액션타입, 조작 경로 목록 노출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사용자 ID 및 액션타입별 필터 필터링 검색 지원</a:t>
            </a:r>
          </a:p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시스템 공통 자동 보관 및 파일 삭제 정책 설정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개별 현장별 제어가 아닌 전체 현장에 공통 일괄 적용되는 정책 구성 폼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기존 tb_project 컬럼 추가 대신 독립된 tb_system_policy 테이블로 격리 관리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핵심 항목: 정책 활성 여부 토글, 최소 유지 파일 개수 기준, 보존 제한 기간(일)</a:t>
            </a:r>
          </a:p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보존 정책 실시간 요약 (Dynamic Summary)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공통 설정값 변경 시 전체 현장 자동 삭제 작동 시나리오를 구어체로 자동 요약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예: '현재 전체 공통 설정에 따라, 각 현장의 보관 파일 수가 X개 미만이고 Y일이 지나면...'</a:t>
            </a:r>
          </a:p>
          <a:p>
            <a:pPr>
              <a:defRPr sz="1300" b="1">
                <a:solidFill>
                  <a:srgbClr val="142E29"/>
                </a:solidFill>
                <a:latin typeface="Malgun Gothic"/>
              </a:defRPr>
            </a:pPr>
            <a:r>
              <a:t>정기 자동 삭제 처리 이력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배치 스케줄러 구동 일시, 삭제 처리 폴더 경로, 적용된 정책 기준 및 처리 결과</a:t>
            </a:r>
          </a:p>
          <a:p>
            <a:pPr lvl="1">
              <a:defRPr sz="1200">
                <a:solidFill>
                  <a:srgbClr val="4B746D"/>
                </a:solidFill>
                <a:latin typeface="Malgun Gothic"/>
              </a:defRPr>
            </a:pPr>
            <a:r>
              <a:t>  - 정책 값 변경 저장 시 이력 로그에는 프로젝트 ID 대신 'SYSTEM'으로 관리 이력 누적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