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E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4DB251"/>
          </a:solidFill>
          <a:ln>
            <a:solidFill>
              <a:srgbClr val="4DB25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362895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  <a:latin typeface="Malgun Gothic"/>
              </a:defRPr>
            </a:pPr>
            <a:r>
              <a:t>PM_ver4 통합 관리자 어플리케이션</a:t>
            </a:r>
          </a:p>
          <a:p>
            <a:pPr>
              <a:defRPr sz="3200" b="1">
                <a:solidFill>
                  <a:srgbClr val="4DB251"/>
                </a:solidFill>
                <a:latin typeface="Malgun Gothic"/>
              </a:defRPr>
            </a:pPr>
            <a:r>
              <a:t>화면설계서 (UI/UX Specification)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4572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A5B9B6"/>
                </a:solidFill>
                <a:latin typeface="Malgun Gothic"/>
              </a:defRPr>
            </a:pPr>
            <a:r>
              <a:t>작성일자: 2026-06-11</a:t>
            </a:r>
            <a:br/>
            <a:r>
              <a:t>시스템 환경: Node.js / PostgreSQL / MinIO S3</a:t>
            </a:r>
            <a:br/>
            <a:r>
              <a:t>테마 디자인: Deep Forest Green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01. 공통 UI 가이드라인 및 디자인 시스템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어플리케이션 전반에 적용되는 시각적 규칙 및 컴포넌트 동작 가이드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브랜드 디자인 컬러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Primary Forest Green: #1e5149 (액티브 및 핵심 조작계)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Dark Teal Sidebar: #142e29 (LNB 메뉴 그라디언트 배경)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Light Green Gray Border: #d2dcdb (테두리 및 구분선)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Soft Accent Green BG: #e9eeed (선택 행 하이라이트)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서체 및 타이포그래피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메인 서체: Pretendard Variable 및 Pretendard 폰트 계열 지정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타이틀: Bold 700 / 본문 데이터: Medium 500 사용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테이블 그리드 (Table Grid)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NO 컬럼 필수화: 모든 데이터 테이블의 1열에 순차 번호 부여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세로 구분선 생략: 깔끔한 비주얼을 위해 세로 테두리(Border) 제거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선택 인터랙션: 행 선택 시 줄높이 틀어짐 방지 (padding 상속)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모달 팝업 (Modal Overlay) 표준안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딤 처리(backdrop-filter: blur(4px))를 활용한 포커스 효과 제공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fade-in 및 slide-up 전환 모션 일괄 적용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02. 공통 레이아웃 구조 (App Frame Layout)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LNB, 헤더, 그리고 메인 콘텐츠 탭 영역의 수평/수직 분할 아키텍처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LNB (좌측 사이드바) 구성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Dashboards 카테고리: 종합 용량 및 접속자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관리 카테고리: 프로젝트 관리, 실시간 배너 공지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및 권한 카테고리: 사용자 관리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시스템 감사 및 환경 카테고리: 감사 로그 조회, 보관/삭제 정책 설정, 공통 코드 관리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헤더 (Header)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좌측: 현재 활성화된 메뉴 타이틀 동적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우측: 로그인 관리자 프로필 정보 및 아바타 ('AD') 배지 배치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메인 콘텐츠 영역 (Main Content Box)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LNB 메뉴 클릭 시 탭 방식(active 클래스 제어)으로 동적 전환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카드(Card) 컴포넌트 기반으로 구획을 정의하여 시각적 정돈 극대화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탭 내부는 2열 분할 레이아웃(프로젝트/사용자) 혹은 상하 수직 정렬(공통 코드) 적용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03. 📊 종합 용량 및 접속자 현황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스토리지 사용 상태, 실시간 웹소켓 세션 및 BullMQ 백그라운드 모니터링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3열 KPI 요약 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전체 사용 용량: 총 할당 한도 대비 실시간 사용 누적량 (GB)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실시간 접속자: 현재 소켓 서버에 접속 수립된 사용자 수 카운트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대기 중인 압축작업: Redis(BullMQ) 내 대기열(queue) 작업 수 조회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프로젝트별 스토리지 사용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현장명/ID별 사용 퍼센테이지를 프로그레스 바 형태로 시각화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 텍스트로 사용 용량(GB), 비율(%), 파일 개수(개)를 동시 렌더링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실시간 소켓 접속 현황 (그리드 테이블)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접속자별 고유 ID, 접속 IP, 현재 아카이브 조회 경로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관리용 강제퇴장(Kick) 버튼을 제공하여 조작 제어성 확보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인터랙션 및 연동 API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Node.js 메모리 맵 및 Socket.io session 조인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강제퇴장 버튼 클릭 시 disconnect() 발송 및 메모리 리스트 탈락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04. 🏗️ 프로젝트 관리 (Project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프로젝트 등록/설정 제어 및 현장 사용자 권한 매핑 화면 통합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좌측: 프로젝트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ID, 현장명, 카테고리 한글명, 용량 한도, 활성 상태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프로젝트에 배정된 사용자 명단이 우측 카드에 로드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수정/삭제 전용 단축 액션 버튼 인라인 배치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프로젝트 CRUD 모달 (projectModalOverlay)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프로젝트명, 단축명, 용량한도 설정 및 카테고리 코드(Select) 지정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ID는 신규 등록 시에만 작성 가능하며 수정 시 readonly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우측: 참여 권한 사용자 목록 (병합 권한 카드)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ID, 한글명, 부서/직급 정보 및 부여된 권한 등급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셀렉터를 통해 권한레벨(Admin, Sub-Master, Worker, Viewer) 즉각 변경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특정 유저 권한 철회 단축 버튼 제공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사용자 권한 배정 팝업 모달 (assignModalOverlay)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배정되지 않은 미배정 유저 리스트를 체크박스로 멀티 선택하여 일괄 배정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05. 📢 실시간 배너 공지 관리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실시간 현장 전파 배너 작성 및 이력 상태 세부 필터링 통제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상단: 실시간 배너 공지 등록 폼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대상 프로젝트(특정 현장 또는 전체 현장) 선택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등록일(편집 가능), 송출 시작일, 종료일, 공지 자막 텍스트 입력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제출 시 현재 일자 기준 자동으로 상태(송출중, 예약됨, 만료)를 계산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이력 필터 검색 영역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송출상태(전체/송출중/예약됨/만료) 및 등록일(from~to) 기간 필터 제공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하단: 배너 공지 송출 및 예약 이력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등록일, 대상 프로젝트, 자막 본문, 시작일, 종료일, 송출 상태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인라인 [송출 중지] 액션 버튼 배치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공지 송출 중지 통제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만료되지 않은 항목(송출중, 예약됨)만 [송출 중지] 버튼을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만료된 이력은 [중지 완료] 비활성 텍스트로 고정하여 혼선 방지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06. 👥 사용자 관리 (User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사용자 정보 통합 수정 및 해당 유저의 권한부여 프로젝트 현황 조회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좌측: 사용자 계정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고유 아이디, 이름, 회사/소속 부서/직급 정보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권한 등급 그룹명(수퍼관리자, 개발자, 일반작업자)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재직 상태(재직중 / 퇴직잠금) 상태 배지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유저의 프로젝트 참여 목록이 우측 카드에 로드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사용자 CRUD 모달 (userModalOverlay)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ID(등록 시에만 기입), 비밀번호, 회사명, 그룹 및 재직 상태 설정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우측: 권한부여 프로젝트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해당 사용자가 권한을 부여받아 참여하고 있는 프로젝트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출력 정보: NO, 프로젝트 ID, 프로젝트명, 부여된 권한 등급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사용자가 접근 가능한 현장을 즉각 한눈에 감사할 수 있는 편의 제공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07. 🔑 공통 코드 관리 (Common Code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시스템 마스터 코드 정의 및 세부 소분류 2단 수직 연동 스키마 통제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상단: 대분류 코드 마스터 카드 (code_master)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코드명, 고유 코드값, 사용 여부 배지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하이라이트 되며 해당 대분류 하위 소분류 코드가 아래에 바인딩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등록/수정 전용 모달 (codeMasterModalOverlay)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대분류 삭제 제약 (CASCADE)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마스터 코드를 삭제할 경우, 이에 귀속된 하위 세부 코드들도 한꺼번에 삭제 처리하는 CASCADE 데이터 시뮬레이션 적용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하단: 소분류 세부 코드 목록 카드 (code_detail)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세부코드값, 대/소분류 접합 조합코드(base_code), 코드명칭, 정렬 순서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소분류 등록/수정 전용 모달 (codeDetailModalOverlay)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수직 2단 레이아웃 상호 통제 유효성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하단에 '상단에서 대분류를 선택...' 가이드 출력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하단의 [➕ 세부코드 등록] 버튼을 강제 비활성화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소분류 등록 시 base_code(main_code + '_' + sub_code) 자동 접합 처리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08. 🔎 감사 로그 &amp; ⚙️ 보관 및 삭제 정책 설정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보안 감사를 위한 시스템 행위 기록 및 보관 정책의 동적 시나리오화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감사 로그 조회 (Audit Logs)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tb_log 테이블에 적재되는 중요 액션(파일삭제, 이동, 다운로드) 조회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발생일시, 프로젝트 ID, 사용자 ID, IP, 액션타입, 조작 경로 목록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 및 액션타입별 필터 필터링 검색 지원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자동 삭제 처리 이력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정기 자동 삭제 배치 스케줄러가 구동된 시간과 대상 폴더 경로,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삭제 기준 및 영구 삭제 처리 결과 상세 로그 그리드 제공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자동 보관 및 파일 삭제 정책 설정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글로벌 공통 정책 및 개별 프로젝트별 자동 보존 주기 폼 제공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핵심 항목: 정책 작동 활성 토글, 최소 파일 수 기준, 보존 기한 일수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보존 정책 실시간 요약 (Dynamic Summary)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폼에 변경 입력 시 요약 카드가 문구 시나리오를 동적 조합하여 요약 안내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예: '현재 설정에 따라 파일수가 X개 미만이 되고 Y일이 지나면 D-Z 타이머가 작동하여 자동 삭제됩니다.'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