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858000" cy="9144000"/>
  <p:embeddedFontLst>
    <p:embeddedFont>
      <p:font typeface="Noto Sans KR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FAB2AF6-CA33-410F-9758-A50D406DBC1B}">
  <a:tblStyle styleId="{7FAB2AF6-CA33-410F-9758-A50D406DBC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NotoSansKR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schemas.openxmlformats.org/officeDocument/2006/relationships/font" Target="fonts/NotoSansKR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c84517e2c6_1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c84517e2c6_1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cb82560c5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cb82560c5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cb82560c5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cb82560c5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c84517e2c6_2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c84517e2c6_2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c8461145d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c8461145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c84517e2c6_1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c84517e2c6_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c84517e2c6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c84517e2c6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c84517e2c6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c84517e2c6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c84517e2c6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c84517e2c6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c84517e2c6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c84517e2c6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c84517e2c6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c84517e2c6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c84517e2c6_1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c84517e2c6_1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rive.google.com/file/d/1YrXOHV82nnKkFC3JD6fzGvX3sa4pSaiZ/view?usp=drive_link" TargetMode="External"/><Relationship Id="rId4" Type="http://schemas.openxmlformats.org/officeDocument/2006/relationships/hyperlink" Target="https://drive.google.com/file/d/1dEjtR0w9TeFk_WT-JIXwkLVoR50bK4m-/view?usp=drive_link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534374" y="1550850"/>
            <a:ext cx="6099000" cy="116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2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WPF 토이 프로젝트</a:t>
            </a:r>
            <a:endParaRPr b="1" sz="42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1017825" y="1108350"/>
            <a:ext cx="54300" cy="14169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>
            <p:ph type="ctrTitle"/>
          </p:nvPr>
        </p:nvSpPr>
        <p:spPr>
          <a:xfrm>
            <a:off x="910551" y="1064825"/>
            <a:ext cx="3071100" cy="73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200">
                <a:solidFill>
                  <a:srgbClr val="B7B7B7"/>
                </a:solidFill>
                <a:latin typeface="Noto Sans KR"/>
                <a:ea typeface="Noto Sans KR"/>
                <a:cs typeface="Noto Sans KR"/>
                <a:sym typeface="Noto Sans KR"/>
              </a:rPr>
              <a:t>신규 입사자를 위한</a:t>
            </a:r>
            <a:endParaRPr sz="2200">
              <a:solidFill>
                <a:srgbClr val="B7B7B7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1412" y="2571750"/>
            <a:ext cx="1259162" cy="1416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4">
            <a:alphaModFix/>
          </a:blip>
          <a:srcRect b="0" l="0" r="17532" t="0"/>
          <a:stretch/>
        </p:blipFill>
        <p:spPr>
          <a:xfrm>
            <a:off x="6582025" y="2525250"/>
            <a:ext cx="2298675" cy="259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2"/>
          <p:cNvSpPr txBox="1"/>
          <p:nvPr>
            <p:ph idx="4294967295" type="ctrTitle"/>
          </p:nvPr>
        </p:nvSpPr>
        <p:spPr>
          <a:xfrm>
            <a:off x="278750" y="144600"/>
            <a:ext cx="7545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RegistWindow </a:t>
            </a: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세부 기능 요구사항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48" name="Google Shape;148;p22"/>
          <p:cNvSpPr txBox="1"/>
          <p:nvPr>
            <p:ph idx="4294967295" type="ctrTitle"/>
          </p:nvPr>
        </p:nvSpPr>
        <p:spPr>
          <a:xfrm>
            <a:off x="1546238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UI 예제 화면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cxnSp>
        <p:nvCxnSpPr>
          <p:cNvPr id="149" name="Google Shape;149;p22"/>
          <p:cNvCxnSpPr/>
          <p:nvPr/>
        </p:nvCxnSpPr>
        <p:spPr>
          <a:xfrm>
            <a:off x="5601900" y="1103300"/>
            <a:ext cx="0" cy="3706200"/>
          </a:xfrm>
          <a:prstGeom prst="straightConnector1">
            <a:avLst/>
          </a:prstGeom>
          <a:noFill/>
          <a:ln cap="flat" cmpd="sng" w="9525">
            <a:solidFill>
              <a:srgbClr val="20124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0" name="Google Shape;150;p22"/>
          <p:cNvSpPr txBox="1"/>
          <p:nvPr>
            <p:ph idx="4294967295" type="ctrTitle"/>
          </p:nvPr>
        </p:nvSpPr>
        <p:spPr>
          <a:xfrm>
            <a:off x="6148325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기능 요구사항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51" name="Google Shape;151;p22"/>
          <p:cNvSpPr txBox="1"/>
          <p:nvPr>
            <p:ph idx="4294967295" type="ctrTitle"/>
          </p:nvPr>
        </p:nvSpPr>
        <p:spPr>
          <a:xfrm>
            <a:off x="5648525" y="1577650"/>
            <a:ext cx="3387600" cy="28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윈도우 상단의 타이틀 및 최소화,최대화,닫기 버튼은 숨김처리 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등록 시, 이름하고 사번은 반드시 입력이 필요하다.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등록 시, 연락처 및 이메일은 없어도 무관하다.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취소의 경우, 메인화면으로 복귀한다.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2975" y="2105425"/>
            <a:ext cx="2962225" cy="170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3"/>
          <p:cNvSpPr txBox="1"/>
          <p:nvPr>
            <p:ph type="ctrTitle"/>
          </p:nvPr>
        </p:nvSpPr>
        <p:spPr>
          <a:xfrm>
            <a:off x="922863" y="1217564"/>
            <a:ext cx="6099000" cy="116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2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Keywords</a:t>
            </a:r>
            <a:endParaRPr b="1" sz="42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59" name="Google Shape;159;p23"/>
          <p:cNvSpPr/>
          <p:nvPr/>
        </p:nvSpPr>
        <p:spPr>
          <a:xfrm>
            <a:off x="644900" y="1437375"/>
            <a:ext cx="85500" cy="6915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4"/>
          <p:cNvSpPr txBox="1"/>
          <p:nvPr>
            <p:ph idx="4294967295" type="ctrTitle"/>
          </p:nvPr>
        </p:nvSpPr>
        <p:spPr>
          <a:xfrm>
            <a:off x="278750" y="144600"/>
            <a:ext cx="7545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키워드 중심으로 재점검 해주세요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66" name="Google Shape;166;p24"/>
          <p:cNvSpPr txBox="1"/>
          <p:nvPr>
            <p:ph idx="4294967295" type="ctrTitle"/>
          </p:nvPr>
        </p:nvSpPr>
        <p:spPr>
          <a:xfrm>
            <a:off x="379725" y="1025100"/>
            <a:ext cx="8260200" cy="31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Noto Sans KR"/>
              <a:buChar char="●"/>
            </a:pPr>
            <a:r>
              <a:rPr b="1" lang="ko" sz="14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MVVM 패턴</a:t>
            </a:r>
            <a:b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- Binding : OneWay, TwoWay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- View, ViewModel, Model 의 역할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endParaRPr sz="10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Noto Sans KR"/>
              <a:buChar char="●"/>
            </a:pPr>
            <a:r>
              <a:rPr b="1" lang="ko" sz="14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XAML </a:t>
            </a:r>
            <a:br>
              <a:rPr b="1" lang="ko" sz="14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- Style, DataTemplate, Trigger, ControlTemplate, 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ResourceDictionary, StaticResource, DynamicResource,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Window.Resources, DataContext, DependencyProperty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-컨트롤 : Grid, Grid.RowDefinition, Grid.ColumnDefinition,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Grid.RowSpan, Grid.ColumnSpan,  StackPanel, GridSplitter, 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RadioButton, Label, TextBlock, TextBox, ToggleButton, Button,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WrapPanel, Image, DataGrid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- 속성 : DrawingImage, Background, Foreground, SolidBrush, 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TextTrimming ..</a:t>
            </a:r>
            <a:br>
              <a:rPr lang="ko" sz="10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endParaRPr b="1" sz="14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5"/>
          <p:cNvSpPr txBox="1"/>
          <p:nvPr>
            <p:ph type="ctrTitle"/>
          </p:nvPr>
        </p:nvSpPr>
        <p:spPr>
          <a:xfrm>
            <a:off x="534375" y="1550850"/>
            <a:ext cx="6099000" cy="15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2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 수고하셨습니다.</a:t>
            </a:r>
            <a:endParaRPr b="1" sz="42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2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 </a:t>
            </a:r>
            <a:endParaRPr b="1" sz="42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73" name="Google Shape;17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1412" y="2571750"/>
            <a:ext cx="1259162" cy="1416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5"/>
          <p:cNvPicPr preferRelativeResize="0"/>
          <p:nvPr/>
        </p:nvPicPr>
        <p:blipFill rotWithShape="1">
          <a:blip r:embed="rId4">
            <a:alphaModFix/>
          </a:blip>
          <a:srcRect b="0" l="0" r="17532" t="0"/>
          <a:stretch/>
        </p:blipFill>
        <p:spPr>
          <a:xfrm>
            <a:off x="6582025" y="2525250"/>
            <a:ext cx="2298675" cy="259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4"/>
          <p:cNvSpPr txBox="1"/>
          <p:nvPr>
            <p:ph idx="4294967295" type="ctrTitle"/>
          </p:nvPr>
        </p:nvSpPr>
        <p:spPr>
          <a:xfrm>
            <a:off x="278750" y="144600"/>
            <a:ext cx="4041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프로젝트 진행 목표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66" name="Google Shape;66;p14"/>
          <p:cNvSpPr txBox="1"/>
          <p:nvPr>
            <p:ph idx="4294967295" type="ctrTitle"/>
          </p:nvPr>
        </p:nvSpPr>
        <p:spPr>
          <a:xfrm>
            <a:off x="379725" y="1025100"/>
            <a:ext cx="8260200" cy="31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MVVM 패턴에 대한 이해 및 활용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Net Core 기반 Community Toolkit 활용</a:t>
            </a:r>
            <a:b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</a:b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Binding 에 대한 이해</a:t>
            </a:r>
            <a:endParaRPr sz="1700">
              <a:solidFill>
                <a:schemeClr val="dk2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XAML 을 통한 UI 구현 방법 숙지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Style 및 ControlTemplate를 통한 UI Customize</a:t>
            </a:r>
            <a:endParaRPr sz="1700">
              <a:solidFill>
                <a:schemeClr val="dk2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DynamicResource를 통한 테마 및 언어 적용</a:t>
            </a:r>
            <a:endParaRPr sz="1700">
              <a:solidFill>
                <a:schemeClr val="dk2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Trigger 에 대한 이해</a:t>
            </a:r>
            <a:endParaRPr sz="1700">
              <a:solidFill>
                <a:schemeClr val="dk2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GIT 을 통한 형상 관리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- git 기본 사용 방법에 대한 이해 (commit, push, branch, etc …)</a:t>
            </a:r>
            <a:endParaRPr sz="1700">
              <a:solidFill>
                <a:schemeClr val="dk2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</a:t>
            </a:r>
            <a:endParaRPr b="1" sz="2300"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>
            <p:ph idx="4294967295" type="ctrTitle"/>
          </p:nvPr>
        </p:nvSpPr>
        <p:spPr>
          <a:xfrm>
            <a:off x="278750" y="144600"/>
            <a:ext cx="4041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프로젝트 개발환경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3644" y="3379575"/>
            <a:ext cx="4541999" cy="13298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>
            <p:ph idx="4294967295" type="ctrTitle"/>
          </p:nvPr>
        </p:nvSpPr>
        <p:spPr>
          <a:xfrm>
            <a:off x="379725" y="1235100"/>
            <a:ext cx="8260200" cy="16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프레임 워크 - .Net 8.0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746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대상 OS - Windows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7465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2300"/>
              <a:buFont typeface="Noto Sans KR"/>
              <a:buChar char="●"/>
            </a:pPr>
            <a:r>
              <a:rPr b="1" lang="ko" sz="23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Nuget Packages</a:t>
            </a:r>
            <a:endParaRPr b="1" sz="23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ko" sz="1700">
                <a:solidFill>
                  <a:schemeClr val="dk2"/>
                </a:solidFill>
                <a:latin typeface="Noto Sans KR"/>
                <a:ea typeface="Noto Sans KR"/>
                <a:cs typeface="Noto Sans KR"/>
                <a:sym typeface="Noto Sans KR"/>
              </a:rPr>
              <a:t>       </a:t>
            </a:r>
            <a:endParaRPr b="1" sz="2300"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50" y="0"/>
            <a:ext cx="9144000" cy="51435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6"/>
          <p:cNvSpPr txBox="1"/>
          <p:nvPr>
            <p:ph type="ctrTitle"/>
          </p:nvPr>
        </p:nvSpPr>
        <p:spPr>
          <a:xfrm>
            <a:off x="922863" y="1217564"/>
            <a:ext cx="6099000" cy="116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2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프로젝트 요구사항</a:t>
            </a:r>
            <a:endParaRPr b="1" sz="42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644900" y="1437375"/>
            <a:ext cx="85500" cy="691500"/>
          </a:xfrm>
          <a:prstGeom prst="rect">
            <a:avLst/>
          </a:prstGeom>
          <a:solidFill>
            <a:srgbClr val="D5A6B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 txBox="1"/>
          <p:nvPr>
            <p:ph type="ctrTitle"/>
          </p:nvPr>
        </p:nvSpPr>
        <p:spPr>
          <a:xfrm>
            <a:off x="1124875" y="2571751"/>
            <a:ext cx="6099000" cy="22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1600"/>
              <a:buFont typeface="Noto Sans KR"/>
              <a:buAutoNum type="arabicPeriod"/>
            </a:pPr>
            <a:r>
              <a:rPr b="1" lang="ko" sz="1600">
                <a:solidFill>
                  <a:srgbClr val="8E7CC3"/>
                </a:solidFill>
                <a:latin typeface="Noto Sans KR"/>
                <a:ea typeface="Noto Sans KR"/>
                <a:cs typeface="Noto Sans KR"/>
                <a:sym typeface="Noto Sans KR"/>
              </a:rPr>
              <a:t>기능 목록</a:t>
            </a:r>
            <a:endParaRPr b="1" sz="1600">
              <a:solidFill>
                <a:srgbClr val="8E7CC3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1600"/>
              <a:buFont typeface="Noto Sans KR"/>
              <a:buAutoNum type="arabicPeriod"/>
            </a:pPr>
            <a:r>
              <a:rPr b="1" lang="ko" sz="1600">
                <a:solidFill>
                  <a:srgbClr val="8E7CC3"/>
                </a:solidFill>
                <a:latin typeface="Noto Sans KR"/>
                <a:ea typeface="Noto Sans KR"/>
                <a:cs typeface="Noto Sans KR"/>
                <a:sym typeface="Noto Sans KR"/>
              </a:rPr>
              <a:t>제공되는 리소스 목록</a:t>
            </a:r>
            <a:endParaRPr b="1" sz="1600">
              <a:solidFill>
                <a:srgbClr val="8E7CC3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1600"/>
              <a:buFont typeface="Noto Sans KR"/>
              <a:buAutoNum type="arabicPeriod"/>
            </a:pPr>
            <a:r>
              <a:rPr b="1" lang="ko" sz="1600">
                <a:solidFill>
                  <a:srgbClr val="8E7CC3"/>
                </a:solidFill>
                <a:latin typeface="Noto Sans KR"/>
                <a:ea typeface="Noto Sans KR"/>
                <a:cs typeface="Noto Sans KR"/>
                <a:sym typeface="Noto Sans KR"/>
              </a:rPr>
              <a:t>LoginWindow 세부 기능 요구사항</a:t>
            </a:r>
            <a:endParaRPr b="1" sz="1600">
              <a:solidFill>
                <a:srgbClr val="8E7CC3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1600"/>
              <a:buFont typeface="Noto Sans KR"/>
              <a:buAutoNum type="arabicPeriod"/>
            </a:pPr>
            <a:r>
              <a:rPr b="1" lang="ko" sz="1600">
                <a:solidFill>
                  <a:srgbClr val="8E7CC3"/>
                </a:solidFill>
                <a:latin typeface="Noto Sans KR"/>
                <a:ea typeface="Noto Sans KR"/>
                <a:cs typeface="Noto Sans KR"/>
                <a:sym typeface="Noto Sans KR"/>
              </a:rPr>
              <a:t>MainWindow 세부 기능 요구사항</a:t>
            </a:r>
            <a:endParaRPr b="1" sz="1600">
              <a:solidFill>
                <a:srgbClr val="8E7CC3"/>
              </a:solidFill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1600"/>
              <a:buFont typeface="Noto Sans KR"/>
              <a:buAutoNum type="arabicPeriod"/>
            </a:pPr>
            <a:r>
              <a:rPr b="1" lang="ko" sz="1600">
                <a:solidFill>
                  <a:srgbClr val="8E7CC3"/>
                </a:solidFill>
                <a:latin typeface="Noto Sans KR"/>
                <a:ea typeface="Noto Sans KR"/>
                <a:cs typeface="Noto Sans KR"/>
                <a:sym typeface="Noto Sans KR"/>
              </a:rPr>
              <a:t>RegistWindow 세부 기능 요구사항</a:t>
            </a:r>
            <a:endParaRPr b="1" sz="1600">
              <a:solidFill>
                <a:srgbClr val="8E7CC3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7"/>
          <p:cNvSpPr txBox="1"/>
          <p:nvPr>
            <p:ph idx="4294967295" type="ctrTitle"/>
          </p:nvPr>
        </p:nvSpPr>
        <p:spPr>
          <a:xfrm>
            <a:off x="278750" y="144600"/>
            <a:ext cx="51288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기능 목록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graphicFrame>
        <p:nvGraphicFramePr>
          <p:cNvPr id="89" name="Google Shape;89;p17"/>
          <p:cNvGraphicFramePr/>
          <p:nvPr/>
        </p:nvGraphicFramePr>
        <p:xfrm>
          <a:off x="340875" y="1033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{7FAB2AF6-CA33-410F-9758-A50D406DBC1B}</a:tableStyleId>
              </a:tblPr>
              <a:tblGrid>
                <a:gridCol w="1451675"/>
                <a:gridCol w="1876125"/>
                <a:gridCol w="50028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화면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기능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설명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LoginWindow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로그인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아이디 / 비번을 입력하여 로그인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81000">
                <a:tc row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MainWindow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검색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이름/사번/연락처/이메일 을 기반으로 검색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81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멤버목록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등록된 멤버를 목록화</a:t>
                      </a:r>
                      <a:endParaRPr sz="11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멤버를 추가 / 삭제 / 초기화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81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언어설정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한국어 / English 선택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81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테마설정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>
                          <a:solidFill>
                            <a:schemeClr val="dk1"/>
                          </a:solidFill>
                        </a:rPr>
                        <a:t>- 테마 DefaultTheme / LightTheme 선택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RegisterWindow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등록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- 등록 시, 메인 멤버 목록에 추가</a:t>
                      </a:r>
                      <a:endParaRPr sz="11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90" name="Google Shape;90;p17"/>
          <p:cNvSpPr txBox="1"/>
          <p:nvPr>
            <p:ph idx="4294967295" type="ctrTitle"/>
          </p:nvPr>
        </p:nvSpPr>
        <p:spPr>
          <a:xfrm>
            <a:off x="278750" y="3896350"/>
            <a:ext cx="5128800" cy="42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700">
                <a:solidFill>
                  <a:srgbClr val="980000"/>
                </a:solidFill>
                <a:latin typeface="Noto Sans KR"/>
                <a:ea typeface="Noto Sans KR"/>
                <a:cs typeface="Noto Sans KR"/>
                <a:sym typeface="Noto Sans KR"/>
              </a:rPr>
              <a:t>** </a:t>
            </a:r>
            <a:r>
              <a:rPr b="1" lang="ko" sz="1700">
                <a:solidFill>
                  <a:srgbClr val="980000"/>
                </a:solidFill>
                <a:latin typeface="Noto Sans KR"/>
                <a:ea typeface="Noto Sans KR"/>
                <a:cs typeface="Noto Sans KR"/>
                <a:sym typeface="Noto Sans KR"/>
              </a:rPr>
              <a:t>기능 구현 시, 제약 사항</a:t>
            </a:r>
            <a:endParaRPr b="1" sz="1700">
              <a:solidFill>
                <a:srgbClr val="980000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91" name="Google Shape;91;p17"/>
          <p:cNvSpPr txBox="1"/>
          <p:nvPr>
            <p:ph idx="4294967295" type="ctrTitle"/>
          </p:nvPr>
        </p:nvSpPr>
        <p:spPr>
          <a:xfrm>
            <a:off x="278750" y="4399500"/>
            <a:ext cx="75840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oto Sans KR"/>
              <a:buAutoNum type="arabicPeriod"/>
            </a:pPr>
            <a:r>
              <a:rPr lang="ko" sz="1200">
                <a:latin typeface="Noto Sans KR"/>
                <a:ea typeface="Noto Sans KR"/>
                <a:cs typeface="Noto Sans KR"/>
                <a:sym typeface="Noto Sans KR"/>
              </a:rPr>
              <a:t>Window(.xaml)  의 Behind 코드는 허용되지 않고, 오직 ViewModel을 활용하여 구현할 것</a:t>
            </a:r>
            <a:endParaRPr sz="12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oto Sans KR"/>
              <a:buAutoNum type="arabicPeriod"/>
            </a:pPr>
            <a:r>
              <a:rPr lang="ko" sz="1200">
                <a:latin typeface="Noto Sans KR"/>
                <a:ea typeface="Noto Sans KR"/>
                <a:cs typeface="Noto Sans KR"/>
                <a:sym typeface="Noto Sans KR"/>
              </a:rPr>
              <a:t>MainWindow 와 RegistWindow에서 공용으로 사용되는 InputPanel 을 UserControl로 구현할 것</a:t>
            </a:r>
            <a:endParaRPr sz="12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304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oto Sans KR"/>
              <a:buAutoNum type="arabicPeriod"/>
            </a:pPr>
            <a:r>
              <a:rPr lang="ko" sz="1200">
                <a:latin typeface="Noto Sans KR"/>
                <a:ea typeface="Noto Sans KR"/>
                <a:cs typeface="Noto Sans KR"/>
                <a:sym typeface="Noto Sans KR"/>
              </a:rPr>
              <a:t>SampleApp 을 disassemble 하지 말 것 !!!</a:t>
            </a:r>
            <a:endParaRPr sz="1200"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8"/>
          <p:cNvSpPr txBox="1"/>
          <p:nvPr>
            <p:ph idx="4294967295" type="ctrTitle"/>
          </p:nvPr>
        </p:nvSpPr>
        <p:spPr>
          <a:xfrm>
            <a:off x="278750" y="144600"/>
            <a:ext cx="51288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제공되는 리소스 목록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graphicFrame>
        <p:nvGraphicFramePr>
          <p:cNvPr id="98" name="Google Shape;98;p18"/>
          <p:cNvGraphicFramePr/>
          <p:nvPr/>
        </p:nvGraphicFramePr>
        <p:xfrm>
          <a:off x="340875" y="1108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{7FAB2AF6-CA33-410F-9758-A50D406DBC1B}</a:tableStyleId>
              </a:tblPr>
              <a:tblGrid>
                <a:gridCol w="1451675"/>
                <a:gridCol w="1876125"/>
                <a:gridCol w="5002825"/>
              </a:tblGrid>
              <a:tr h="3255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분류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항목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ko" sz="1200">
                          <a:solidFill>
                            <a:schemeClr val="lt1"/>
                          </a:solidFill>
                        </a:rPr>
                        <a:t>설명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>
                    <a:solidFill>
                      <a:srgbClr val="20124D"/>
                    </a:solidFill>
                  </a:tcPr>
                </a:tc>
              </a:tr>
              <a:tr h="312000"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Colors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DefaultTheme.xaml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기본 컬러 값 테이블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LightTheme.xaml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밝은테마 컬러 값 테이블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Styles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Buttons.xaml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Minimize, Maximize/Restore, Close 버튼 스타일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 rowSpan="5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Images</a:t>
                      </a:r>
                      <a:endParaRPr sz="1100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DrawingImages.xaml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설정버튼 아이콘 Normal / MousePressed 형상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bg_login.jpeg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로그인 배경이미지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ico_user.png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로그인 사람 이미지 </a:t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12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ico_pw.png</a:t>
                      </a:r>
                      <a:endParaRPr sz="1100"/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로그인 자물쇠 이미지</a:t>
                      </a:r>
                      <a:endParaRPr sz="1100"/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2000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btn_search_001.png</a:t>
                      </a:r>
                      <a:endParaRPr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검색버튼 이미지 </a:t>
                      </a:r>
                      <a:endParaRPr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2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Config</a:t>
                      </a:r>
                      <a:endParaRPr sz="1100"/>
                    </a:p>
                  </a:txBody>
                  <a:tcPr marT="91425" marB="91425" marR="91425" marL="91425" anchor="ctr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appsettings.json</a:t>
                      </a:r>
                      <a:endParaRPr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100"/>
                        <a:t>초기 설정(언어, 테마, 로그인 계정) 및 기본 멤버 목록(Member) Json</a:t>
                      </a:r>
                      <a:endParaRPr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99" name="Google Shape;99;p18">
            <a:hlinkClick r:id="rId3"/>
          </p:cNvPr>
          <p:cNvSpPr txBox="1"/>
          <p:nvPr/>
        </p:nvSpPr>
        <p:spPr>
          <a:xfrm>
            <a:off x="340875" y="4628150"/>
            <a:ext cx="1345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0000FF"/>
                </a:solidFill>
              </a:rPr>
              <a:t>[</a:t>
            </a:r>
            <a:r>
              <a:rPr lang="ko">
                <a:solidFill>
                  <a:srgbClr val="0000FF"/>
                </a:solidFill>
              </a:rPr>
              <a:t>리소스 링크]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100" name="Google Shape;100;p18">
            <a:hlinkClick r:id="rId4"/>
          </p:cNvPr>
          <p:cNvSpPr txBox="1"/>
          <p:nvPr/>
        </p:nvSpPr>
        <p:spPr>
          <a:xfrm>
            <a:off x="1597825" y="4628150"/>
            <a:ext cx="209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0000FF"/>
                </a:solidFill>
              </a:rPr>
              <a:t>[샘플 프로그램 링크]</a:t>
            </a: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9"/>
          <p:cNvSpPr txBox="1"/>
          <p:nvPr>
            <p:ph idx="4294967295" type="ctrTitle"/>
          </p:nvPr>
        </p:nvSpPr>
        <p:spPr>
          <a:xfrm>
            <a:off x="278750" y="144600"/>
            <a:ext cx="7545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LoginWindow 세부 기능 요구사항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07" name="Google Shape;107;p19"/>
          <p:cNvSpPr txBox="1"/>
          <p:nvPr>
            <p:ph idx="4294967295" type="ctrTitle"/>
          </p:nvPr>
        </p:nvSpPr>
        <p:spPr>
          <a:xfrm>
            <a:off x="1546238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UI 예제 화면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cxnSp>
        <p:nvCxnSpPr>
          <p:cNvPr id="108" name="Google Shape;108;p19"/>
          <p:cNvCxnSpPr/>
          <p:nvPr/>
        </p:nvCxnSpPr>
        <p:spPr>
          <a:xfrm>
            <a:off x="5601900" y="1103300"/>
            <a:ext cx="0" cy="3706200"/>
          </a:xfrm>
          <a:prstGeom prst="straightConnector1">
            <a:avLst/>
          </a:prstGeom>
          <a:noFill/>
          <a:ln cap="flat" cmpd="sng" w="9525">
            <a:solidFill>
              <a:srgbClr val="20124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9" name="Google Shape;109;p19"/>
          <p:cNvSpPr txBox="1"/>
          <p:nvPr>
            <p:ph idx="4294967295" type="ctrTitle"/>
          </p:nvPr>
        </p:nvSpPr>
        <p:spPr>
          <a:xfrm>
            <a:off x="6148325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기능 요구사항</a:t>
            </a: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10" name="Google Shape;110;p19"/>
          <p:cNvSpPr txBox="1"/>
          <p:nvPr>
            <p:ph idx="4294967295" type="ctrTitle"/>
          </p:nvPr>
        </p:nvSpPr>
        <p:spPr>
          <a:xfrm>
            <a:off x="5648525" y="1577650"/>
            <a:ext cx="3387600" cy="28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로그인</a:t>
            </a: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을 위한 계정정보(admin/0000)는 appsettings.json으로부터 로드한다.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appsettings.json 의 언어설정이 영문(en-US)으로 되어있다면, 안내문구는 영문으로 표시한다.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우측 상단의 X 버튼을 누르는 경우는 프로그램을 종료한다.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암호는 입력 텍스트가 직접 보이지 않게한다.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아이디와 비번을 입력 시, 틀리는 경우 오류 문구를 보여준다.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로그인이 성공적인 경우,  로그인화면은 종료하고 메인화면을 시작한다.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550" y="1687950"/>
            <a:ext cx="5145001" cy="311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>
            <a:off x="5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0"/>
          <p:cNvSpPr txBox="1"/>
          <p:nvPr>
            <p:ph idx="4294967295" type="ctrTitle"/>
          </p:nvPr>
        </p:nvSpPr>
        <p:spPr>
          <a:xfrm>
            <a:off x="278750" y="144600"/>
            <a:ext cx="7545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MainWindow </a:t>
            </a: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세부 기능 요구사항</a:t>
            </a: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 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18" name="Google Shape;118;p20"/>
          <p:cNvSpPr txBox="1"/>
          <p:nvPr>
            <p:ph idx="4294967295" type="ctrTitle"/>
          </p:nvPr>
        </p:nvSpPr>
        <p:spPr>
          <a:xfrm>
            <a:off x="1546238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UI 예제 화면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cxnSp>
        <p:nvCxnSpPr>
          <p:cNvPr id="119" name="Google Shape;119;p20"/>
          <p:cNvCxnSpPr/>
          <p:nvPr/>
        </p:nvCxnSpPr>
        <p:spPr>
          <a:xfrm>
            <a:off x="5601900" y="1103300"/>
            <a:ext cx="0" cy="3706200"/>
          </a:xfrm>
          <a:prstGeom prst="straightConnector1">
            <a:avLst/>
          </a:prstGeom>
          <a:noFill/>
          <a:ln cap="flat" cmpd="sng" w="9525">
            <a:solidFill>
              <a:srgbClr val="20124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" name="Google Shape;120;p20"/>
          <p:cNvSpPr txBox="1"/>
          <p:nvPr>
            <p:ph idx="4294967295" type="ctrTitle"/>
          </p:nvPr>
        </p:nvSpPr>
        <p:spPr>
          <a:xfrm>
            <a:off x="6148325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기능 요구사항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21" name="Google Shape;121;p20"/>
          <p:cNvSpPr txBox="1"/>
          <p:nvPr>
            <p:ph idx="4294967295" type="ctrTitle"/>
          </p:nvPr>
        </p:nvSpPr>
        <p:spPr>
          <a:xfrm>
            <a:off x="5648525" y="1577650"/>
            <a:ext cx="3387600" cy="28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검색의 경우 조건이 없을 시, 에러메시지가 발생한다.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‘추가’ 버튼을 누르면 멤버등록 화면이 발생한다.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‘삭제’의 경우, 선택된 멤버를 삭제한다.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초기화의 경우, 초기 </a:t>
            </a: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상태의 </a:t>
            </a: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목록으로 복원하며 검색 조건을 초기화한다.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Datagrid 의 경우, ReadOnly 로 편집이 불가능하다.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22" name="Google Shape;12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179" y="1657000"/>
            <a:ext cx="2098057" cy="275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6696" y="1657000"/>
            <a:ext cx="2098057" cy="2751439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0"/>
          <p:cNvSpPr txBox="1"/>
          <p:nvPr>
            <p:ph idx="4294967295" type="ctrTitle"/>
          </p:nvPr>
        </p:nvSpPr>
        <p:spPr>
          <a:xfrm>
            <a:off x="1114575" y="4321700"/>
            <a:ext cx="1399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>
                <a:latin typeface="Noto Sans KR"/>
                <a:ea typeface="Noto Sans KR"/>
                <a:cs typeface="Noto Sans KR"/>
                <a:sym typeface="Noto Sans KR"/>
              </a:rPr>
              <a:t>기본화면</a:t>
            </a:r>
            <a:endParaRPr sz="10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25" name="Google Shape;125;p20"/>
          <p:cNvSpPr txBox="1"/>
          <p:nvPr>
            <p:ph idx="4294967295" type="ctrTitle"/>
          </p:nvPr>
        </p:nvSpPr>
        <p:spPr>
          <a:xfrm>
            <a:off x="3216800" y="4321700"/>
            <a:ext cx="1399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>
                <a:latin typeface="Noto Sans KR"/>
                <a:ea typeface="Noto Sans KR"/>
                <a:cs typeface="Noto Sans KR"/>
                <a:sym typeface="Noto Sans KR"/>
              </a:rPr>
              <a:t>검색화면</a:t>
            </a:r>
            <a:endParaRPr sz="1000"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/>
          <p:nvPr/>
        </p:nvSpPr>
        <p:spPr>
          <a:xfrm>
            <a:off x="0" y="0"/>
            <a:ext cx="9144000" cy="924600"/>
          </a:xfrm>
          <a:prstGeom prst="rect">
            <a:avLst/>
          </a:prstGeom>
          <a:solidFill>
            <a:srgbClr val="1A064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1"/>
          <p:cNvSpPr txBox="1"/>
          <p:nvPr>
            <p:ph idx="4294967295" type="ctrTitle"/>
          </p:nvPr>
        </p:nvSpPr>
        <p:spPr>
          <a:xfrm>
            <a:off x="321875" y="105275"/>
            <a:ext cx="7545300" cy="63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MainWindow </a:t>
            </a: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세부 기능 요구사항</a:t>
            </a:r>
            <a:r>
              <a:rPr b="1" lang="ko" sz="3000">
                <a:solidFill>
                  <a:schemeClr val="lt1"/>
                </a:solidFill>
                <a:latin typeface="Noto Sans KR"/>
                <a:ea typeface="Noto Sans KR"/>
                <a:cs typeface="Noto Sans KR"/>
                <a:sym typeface="Noto Sans KR"/>
              </a:rPr>
              <a:t> </a:t>
            </a:r>
            <a:endParaRPr b="1" sz="3000">
              <a:solidFill>
                <a:schemeClr val="lt1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32" name="Google Shape;13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9875" y="2010400"/>
            <a:ext cx="1724153" cy="215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8627" y="2010400"/>
            <a:ext cx="1724149" cy="2155172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34" name="Google Shape;134;p21"/>
          <p:cNvCxnSpPr/>
          <p:nvPr/>
        </p:nvCxnSpPr>
        <p:spPr>
          <a:xfrm>
            <a:off x="5871100" y="1103300"/>
            <a:ext cx="0" cy="3706200"/>
          </a:xfrm>
          <a:prstGeom prst="straightConnector1">
            <a:avLst/>
          </a:prstGeom>
          <a:noFill/>
          <a:ln cap="flat" cmpd="sng" w="9525">
            <a:solidFill>
              <a:srgbClr val="20124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5" name="Google Shape;135;p21"/>
          <p:cNvSpPr txBox="1"/>
          <p:nvPr>
            <p:ph idx="4294967295" type="ctrTitle"/>
          </p:nvPr>
        </p:nvSpPr>
        <p:spPr>
          <a:xfrm>
            <a:off x="6148325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기능 요구사항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36" name="Google Shape;136;p21"/>
          <p:cNvSpPr txBox="1"/>
          <p:nvPr>
            <p:ph idx="4294967295" type="ctrTitle"/>
          </p:nvPr>
        </p:nvSpPr>
        <p:spPr>
          <a:xfrm>
            <a:off x="5988450" y="1577650"/>
            <a:ext cx="2967000" cy="28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설정 버튼 클릭 시, 다국어 및 테마를 선택할 수 있는 팝업이 발생한다.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English 선택 시, 영문판으로 변경된다.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한글 선택 시, 한글판으로 변경된다.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Default 의 경우, 어두운 테마가 적용된다. 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Light 의 경우, 밝은 테마가 적용된다.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Noto Sans KR"/>
              <a:buAutoNum type="arabicPeriod"/>
            </a:pPr>
            <a:r>
              <a:rPr lang="ko" sz="1100">
                <a:latin typeface="Noto Sans KR"/>
                <a:ea typeface="Noto Sans KR"/>
                <a:cs typeface="Noto Sans KR"/>
                <a:sym typeface="Noto Sans KR"/>
              </a:rPr>
              <a:t>위 설정외에도 프로그램 로딩 시, appsettings.json 의 언어설정을 기반으로 UI 가 결정된다.</a:t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pic>
        <p:nvPicPr>
          <p:cNvPr id="137" name="Google Shape;13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869" y="2010388"/>
            <a:ext cx="1643418" cy="215519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>
            <p:ph idx="4294967295" type="ctrTitle"/>
          </p:nvPr>
        </p:nvSpPr>
        <p:spPr>
          <a:xfrm>
            <a:off x="1546238" y="1024275"/>
            <a:ext cx="2386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900">
                <a:solidFill>
                  <a:srgbClr val="20124D"/>
                </a:solidFill>
                <a:latin typeface="Noto Sans KR"/>
                <a:ea typeface="Noto Sans KR"/>
                <a:cs typeface="Noto Sans KR"/>
                <a:sym typeface="Noto Sans KR"/>
              </a:rPr>
              <a:t>[ UI 예제 화면 ]</a:t>
            </a:r>
            <a:endParaRPr b="1" sz="1900">
              <a:solidFill>
                <a:srgbClr val="20124D"/>
              </a:solidFill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39" name="Google Shape;139;p21"/>
          <p:cNvSpPr txBox="1"/>
          <p:nvPr>
            <p:ph idx="4294967295" type="ctrTitle"/>
          </p:nvPr>
        </p:nvSpPr>
        <p:spPr>
          <a:xfrm>
            <a:off x="443975" y="4321700"/>
            <a:ext cx="1399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>
                <a:latin typeface="Noto Sans KR"/>
                <a:ea typeface="Noto Sans KR"/>
                <a:cs typeface="Noto Sans KR"/>
                <a:sym typeface="Noto Sans KR"/>
              </a:rPr>
              <a:t>설정팝업</a:t>
            </a:r>
            <a:endParaRPr sz="10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40" name="Google Shape;140;p21"/>
          <p:cNvSpPr txBox="1"/>
          <p:nvPr>
            <p:ph idx="4294967295" type="ctrTitle"/>
          </p:nvPr>
        </p:nvSpPr>
        <p:spPr>
          <a:xfrm>
            <a:off x="2232350" y="4321700"/>
            <a:ext cx="1399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>
                <a:latin typeface="Noto Sans KR"/>
                <a:ea typeface="Noto Sans KR"/>
                <a:cs typeface="Noto Sans KR"/>
                <a:sym typeface="Noto Sans KR"/>
              </a:rPr>
              <a:t>영문판</a:t>
            </a:r>
            <a:endParaRPr sz="1000">
              <a:latin typeface="Noto Sans KR"/>
              <a:ea typeface="Noto Sans KR"/>
              <a:cs typeface="Noto Sans KR"/>
              <a:sym typeface="Noto Sans KR"/>
            </a:endParaRPr>
          </a:p>
        </p:txBody>
      </p:sp>
      <p:sp>
        <p:nvSpPr>
          <p:cNvPr id="141" name="Google Shape;141;p21"/>
          <p:cNvSpPr txBox="1"/>
          <p:nvPr>
            <p:ph idx="4294967295" type="ctrTitle"/>
          </p:nvPr>
        </p:nvSpPr>
        <p:spPr>
          <a:xfrm>
            <a:off x="4051725" y="4321700"/>
            <a:ext cx="1399200" cy="48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>
                <a:latin typeface="Noto Sans KR"/>
                <a:ea typeface="Noto Sans KR"/>
                <a:cs typeface="Noto Sans KR"/>
                <a:sym typeface="Noto Sans KR"/>
              </a:rPr>
              <a:t>밝은테마</a:t>
            </a:r>
            <a:endParaRPr sz="1000">
              <a:latin typeface="Noto Sans KR"/>
              <a:ea typeface="Noto Sans KR"/>
              <a:cs typeface="Noto Sans KR"/>
              <a:sym typeface="Noto Sans K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