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96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97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37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8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2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0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42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2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68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55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9FD0-3810-49A0-9CE8-79D9FDAEFE8B}" type="datetimeFigureOut">
              <a:rPr lang="ko-KR" altLang="en-US" smtClean="0"/>
              <a:t>2026-05-18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FBD4-34BF-4753-8AAB-E2A07E662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1438274" y="0"/>
            <a:ext cx="9702469" cy="6858000"/>
            <a:chOff x="1438274" y="0"/>
            <a:chExt cx="9702469" cy="6858000"/>
          </a:xfrm>
        </p:grpSpPr>
        <p:grpSp>
          <p:nvGrpSpPr>
            <p:cNvPr id="18" name="그룹 17"/>
            <p:cNvGrpSpPr/>
            <p:nvPr/>
          </p:nvGrpSpPr>
          <p:grpSpPr>
            <a:xfrm>
              <a:off x="1438274" y="0"/>
              <a:ext cx="9702468" cy="6858000"/>
              <a:chOff x="1238249" y="0"/>
              <a:chExt cx="9702468" cy="6858000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238250" y="0"/>
                <a:ext cx="9702467" cy="6858000"/>
              </a:xfrm>
              <a:prstGeom prst="rect">
                <a:avLst/>
              </a:prstGeom>
              <a:blipFill dpi="0" rotWithShape="1">
                <a:blip r:embed="rId2">
                  <a:alphaModFix amt="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249" y="3224045"/>
                <a:ext cx="1466851" cy="3092417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2024" y="0"/>
                <a:ext cx="5943601" cy="428625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7619" y="214312"/>
                <a:ext cx="2548006" cy="1448002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7795" y="26869"/>
              <a:ext cx="342948" cy="6754168"/>
            </a:xfrm>
            <a:prstGeom prst="rect">
              <a:avLst/>
            </a:prstGeom>
          </p:spPr>
        </p:pic>
      </p:grpSp>
      <p:sp>
        <p:nvSpPr>
          <p:cNvPr id="20" name="모서리가 둥근 직사각형 19"/>
          <p:cNvSpPr/>
          <p:nvPr/>
        </p:nvSpPr>
        <p:spPr>
          <a:xfrm>
            <a:off x="334341" y="99063"/>
            <a:ext cx="3328919" cy="7168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센터 천장 누수 현황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810000" y="1162050"/>
            <a:ext cx="114300" cy="19692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809999" y="3028949"/>
            <a:ext cx="1362076" cy="1023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172075" y="3028950"/>
            <a:ext cx="104775" cy="24359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172075" y="5464884"/>
            <a:ext cx="4429125" cy="1167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641274" y="815943"/>
            <a:ext cx="1770342" cy="6279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25</a:t>
            </a:r>
            <a:r>
              <a:rPr lang="ko-KR" altLang="en-US" sz="1400" dirty="0" smtClean="0">
                <a:solidFill>
                  <a:schemeClr val="tx1"/>
                </a:solidFill>
              </a:rPr>
              <a:t>년 </a:t>
            </a:r>
            <a:r>
              <a:rPr lang="en-US" altLang="ko-KR" sz="1400" dirty="0" smtClean="0">
                <a:solidFill>
                  <a:schemeClr val="tx1"/>
                </a:solidFill>
              </a:rPr>
              <a:t>10</a:t>
            </a:r>
            <a:r>
              <a:rPr lang="ko-KR" altLang="en-US" sz="1400" dirty="0" smtClean="0">
                <a:solidFill>
                  <a:schemeClr val="tx1"/>
                </a:solidFill>
              </a:rPr>
              <a:t>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공사 구역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직선 화살표 연결선 29"/>
          <p:cNvCxnSpPr>
            <a:stCxn id="28" idx="1"/>
            <a:endCxn id="21" idx="0"/>
          </p:cNvCxnSpPr>
          <p:nvPr/>
        </p:nvCxnSpPr>
        <p:spPr>
          <a:xfrm flipH="1">
            <a:off x="3867150" y="1129930"/>
            <a:ext cx="774124" cy="32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>
          <a:xfrm>
            <a:off x="4518769" y="2826273"/>
            <a:ext cx="405352" cy="405352"/>
          </a:xfrm>
          <a:prstGeom prst="ellipse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5888476" y="3429000"/>
            <a:ext cx="405352" cy="405352"/>
          </a:xfrm>
          <a:prstGeom prst="ellipse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611935" y="3429000"/>
            <a:ext cx="405352" cy="405352"/>
          </a:xfrm>
          <a:prstGeom prst="ellipse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6611935" y="4044241"/>
            <a:ext cx="405352" cy="405352"/>
          </a:xfrm>
          <a:prstGeom prst="ellipse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7207351" y="938313"/>
            <a:ext cx="2271569" cy="405352"/>
            <a:chOff x="8582100" y="1319916"/>
            <a:chExt cx="2271569" cy="405352"/>
          </a:xfrm>
        </p:grpSpPr>
        <p:sp>
          <p:nvSpPr>
            <p:cNvPr id="39" name="타원 38"/>
            <p:cNvSpPr/>
            <p:nvPr/>
          </p:nvSpPr>
          <p:spPr>
            <a:xfrm>
              <a:off x="8582100" y="1319916"/>
              <a:ext cx="405352" cy="405352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87452" y="1324459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: </a:t>
              </a:r>
              <a:r>
                <a:rPr lang="ko-KR" altLang="en-US" dirty="0" smtClean="0"/>
                <a:t>누수 발생 지역</a:t>
              </a:r>
              <a:endParaRPr lang="ko-KR" altLang="en-US" dirty="0"/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9267" y="4344961"/>
            <a:ext cx="2767552" cy="2075664"/>
          </a:xfrm>
          <a:prstGeom prst="rect">
            <a:avLst/>
          </a:prstGeom>
        </p:spPr>
      </p:pic>
      <p:cxnSp>
        <p:nvCxnSpPr>
          <p:cNvPr id="48" name="직선 연결선 47"/>
          <p:cNvCxnSpPr>
            <a:stCxn id="38" idx="6"/>
            <a:endCxn id="46" idx="2"/>
          </p:cNvCxnSpPr>
          <p:nvPr/>
        </p:nvCxnSpPr>
        <p:spPr>
          <a:xfrm>
            <a:off x="7017287" y="4246917"/>
            <a:ext cx="2837924" cy="1135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그림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72" y="4343667"/>
            <a:ext cx="2757196" cy="2067897"/>
          </a:xfrm>
          <a:prstGeom prst="rect">
            <a:avLst/>
          </a:prstGeom>
        </p:spPr>
      </p:pic>
      <p:cxnSp>
        <p:nvCxnSpPr>
          <p:cNvPr id="51" name="직선 연결선 50"/>
          <p:cNvCxnSpPr>
            <a:stCxn id="36" idx="2"/>
            <a:endCxn id="49" idx="0"/>
          </p:cNvCxnSpPr>
          <p:nvPr/>
        </p:nvCxnSpPr>
        <p:spPr>
          <a:xfrm flipH="1">
            <a:off x="2406675" y="3631676"/>
            <a:ext cx="3481801" cy="1745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그림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9268" y="1487372"/>
            <a:ext cx="2767552" cy="2075663"/>
          </a:xfrm>
          <a:prstGeom prst="rect">
            <a:avLst/>
          </a:prstGeom>
        </p:spPr>
      </p:pic>
      <p:cxnSp>
        <p:nvCxnSpPr>
          <p:cNvPr id="57" name="직선 연결선 56"/>
          <p:cNvCxnSpPr>
            <a:stCxn id="37" idx="6"/>
            <a:endCxn id="52" idx="2"/>
          </p:cNvCxnSpPr>
          <p:nvPr/>
        </p:nvCxnSpPr>
        <p:spPr>
          <a:xfrm flipV="1">
            <a:off x="7017287" y="2525204"/>
            <a:ext cx="2837926" cy="1106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그림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8" y="1401951"/>
            <a:ext cx="2779887" cy="2084915"/>
          </a:xfrm>
          <a:prstGeom prst="rect">
            <a:avLst/>
          </a:prstGeom>
        </p:spPr>
      </p:pic>
      <p:cxnSp>
        <p:nvCxnSpPr>
          <p:cNvPr id="67" name="직선 연결선 66"/>
          <p:cNvCxnSpPr>
            <a:stCxn id="59" idx="0"/>
            <a:endCxn id="35" idx="2"/>
          </p:cNvCxnSpPr>
          <p:nvPr/>
        </p:nvCxnSpPr>
        <p:spPr>
          <a:xfrm>
            <a:off x="2423693" y="2444409"/>
            <a:ext cx="2095076" cy="584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140742" y="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26.05.13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1438274" y="0"/>
            <a:ext cx="9702469" cy="6858000"/>
            <a:chOff x="1438274" y="0"/>
            <a:chExt cx="9702469" cy="6858000"/>
          </a:xfrm>
        </p:grpSpPr>
        <p:grpSp>
          <p:nvGrpSpPr>
            <p:cNvPr id="18" name="그룹 17"/>
            <p:cNvGrpSpPr/>
            <p:nvPr/>
          </p:nvGrpSpPr>
          <p:grpSpPr>
            <a:xfrm>
              <a:off x="1438274" y="0"/>
              <a:ext cx="9702468" cy="6858000"/>
              <a:chOff x="1238249" y="0"/>
              <a:chExt cx="9702468" cy="6858000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238250" y="0"/>
                <a:ext cx="9702467" cy="6858000"/>
              </a:xfrm>
              <a:prstGeom prst="rect">
                <a:avLst/>
              </a:prstGeom>
              <a:blipFill dpi="0" rotWithShape="1">
                <a:blip r:embed="rId2">
                  <a:alphaModFix amt="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조치</a:t>
                </a:r>
                <a:r>
                  <a:rPr lang="en-US" altLang="ko-KR" dirty="0" smtClean="0"/>
                  <a:t>1 </a:t>
                </a:r>
                <a:r>
                  <a:rPr lang="ko-KR" altLang="en-US" dirty="0" smtClean="0"/>
                  <a:t>잔고인 물 </a:t>
                </a:r>
                <a:r>
                  <a:rPr lang="ko-KR" altLang="en-US" dirty="0" err="1" smtClean="0"/>
                  <a:t>젝</a:t>
                </a:r>
                <a:endParaRPr lang="ko-KR" altLang="en-US" dirty="0"/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249" y="3224045"/>
                <a:ext cx="1466851" cy="3092417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2024" y="0"/>
                <a:ext cx="5943601" cy="428625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7619" y="214312"/>
                <a:ext cx="2548006" cy="1448002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7795" y="26869"/>
              <a:ext cx="342948" cy="6754168"/>
            </a:xfrm>
            <a:prstGeom prst="rect">
              <a:avLst/>
            </a:prstGeom>
          </p:spPr>
        </p:pic>
      </p:grpSp>
      <p:sp>
        <p:nvSpPr>
          <p:cNvPr id="20" name="모서리가 둥근 직사각형 19"/>
          <p:cNvSpPr/>
          <p:nvPr/>
        </p:nvSpPr>
        <p:spPr>
          <a:xfrm>
            <a:off x="334341" y="99063"/>
            <a:ext cx="3328919" cy="7168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센터 천장 누수 공사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810000" y="1162050"/>
            <a:ext cx="114300" cy="19692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809999" y="3028949"/>
            <a:ext cx="1362076" cy="1023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172075" y="3028950"/>
            <a:ext cx="104775" cy="24359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172075" y="5464884"/>
            <a:ext cx="4429125" cy="1167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4972049" y="3403953"/>
            <a:ext cx="464972" cy="730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>
            <a:stCxn id="28" idx="3"/>
            <a:endCxn id="25" idx="2"/>
          </p:cNvCxnSpPr>
          <p:nvPr/>
        </p:nvCxnSpPr>
        <p:spPr>
          <a:xfrm flipV="1">
            <a:off x="3015745" y="3769433"/>
            <a:ext cx="1956304" cy="1970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>
            <a:off x="628574" y="1651037"/>
            <a:ext cx="2387171" cy="4630914"/>
            <a:chOff x="452051" y="1081729"/>
            <a:chExt cx="2387171" cy="3999318"/>
          </a:xfrm>
        </p:grpSpPr>
        <p:sp>
          <p:nvSpPr>
            <p:cNvPr id="28" name="직사각형 27"/>
            <p:cNvSpPr/>
            <p:nvPr/>
          </p:nvSpPr>
          <p:spPr>
            <a:xfrm>
              <a:off x="452051" y="1081729"/>
              <a:ext cx="2387171" cy="39993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원인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3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25</a:t>
              </a:r>
              <a:r>
                <a:rPr lang="ko-KR" altLang="en-US" sz="1300" dirty="0" smtClean="0">
                  <a:solidFill>
                    <a:schemeClr val="tx1"/>
                  </a:solidFill>
                </a:rPr>
                <a:t>년도 공사 시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/>
              </a:r>
              <a:br>
                <a:rPr lang="en-US" altLang="ko-KR" sz="1300" dirty="0" smtClean="0">
                  <a:solidFill>
                    <a:schemeClr val="tx1"/>
                  </a:solidFill>
                </a:rPr>
              </a:br>
              <a:r>
                <a:rPr lang="ko-KR" altLang="en-US" sz="13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300" dirty="0" err="1" smtClean="0">
                  <a:solidFill>
                    <a:schemeClr val="tx1"/>
                  </a:solidFill>
                </a:rPr>
                <a:t>오수관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·</a:t>
              </a:r>
              <a:r>
                <a:rPr lang="ko-KR" altLang="en-US" sz="1300" dirty="0" smtClean="0">
                  <a:solidFill>
                    <a:schemeClr val="tx1"/>
                  </a:solidFill>
                </a:rPr>
                <a:t>하수관 연결 이후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1300" dirty="0" err="1" smtClean="0">
                  <a:solidFill>
                    <a:schemeClr val="tx1"/>
                  </a:solidFill>
                </a:rPr>
                <a:t>관로</a:t>
              </a:r>
              <a:r>
                <a:rPr lang="ko-KR" altLang="en-US" sz="1300" dirty="0" smtClean="0">
                  <a:solidFill>
                    <a:schemeClr val="tx1"/>
                  </a:solidFill>
                </a:rPr>
                <a:t> 내 이물질 적체에</a:t>
              </a:r>
              <a:endParaRPr lang="en-US" altLang="ko-KR" sz="13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300" dirty="0" smtClean="0">
                  <a:solidFill>
                    <a:schemeClr val="tx1"/>
                  </a:solidFill>
                </a:rPr>
                <a:t>따른 배수 불량 및 역류 발생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674" y="1618964"/>
              <a:ext cx="1839489" cy="2395878"/>
            </a:xfrm>
            <a:prstGeom prst="rect">
              <a:avLst/>
            </a:prstGeom>
          </p:spPr>
        </p:pic>
      </p:grpSp>
      <p:sp>
        <p:nvSpPr>
          <p:cNvPr id="43" name="직사각형 42"/>
          <p:cNvSpPr/>
          <p:nvPr/>
        </p:nvSpPr>
        <p:spPr>
          <a:xfrm>
            <a:off x="5660192" y="455495"/>
            <a:ext cx="6236435" cy="26757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8485" y="963000"/>
            <a:ext cx="1901041" cy="142578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13880" y="961101"/>
            <a:ext cx="1885850" cy="14143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7924" y="962536"/>
            <a:ext cx="1897325" cy="142299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76275" y="2725379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ko-KR" altLang="en-US" sz="1200" dirty="0" smtClean="0"/>
              <a:t>조치</a:t>
            </a:r>
            <a:r>
              <a:rPr lang="en-US" altLang="ko-KR" sz="1200" dirty="0" smtClean="0"/>
              <a:t>1&gt; </a:t>
            </a:r>
            <a:r>
              <a:rPr lang="ko-KR" altLang="en-US" sz="1200" dirty="0" err="1" smtClean="0"/>
              <a:t>잔류수</a:t>
            </a:r>
            <a:r>
              <a:rPr lang="ko-KR" altLang="en-US" sz="1200" dirty="0" smtClean="0"/>
              <a:t> 제거</a:t>
            </a:r>
            <a:endParaRPr lang="ko-KR" alt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970997" y="2736118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ko-KR" altLang="en-US" sz="1200" dirty="0" smtClean="0"/>
              <a:t>조치</a:t>
            </a:r>
            <a:r>
              <a:rPr lang="en-US" altLang="ko-KR" sz="1200" dirty="0" smtClean="0"/>
              <a:t>2&gt; </a:t>
            </a:r>
            <a:r>
              <a:rPr lang="ko-KR" altLang="en-US" sz="1200" dirty="0" smtClean="0"/>
              <a:t>이물질 제거</a:t>
            </a:r>
            <a:endParaRPr lang="ko-KR" alt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0270248" y="2715635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ko-KR" altLang="en-US" sz="1200" dirty="0" smtClean="0"/>
              <a:t>조치</a:t>
            </a:r>
            <a:r>
              <a:rPr lang="en-US" altLang="ko-KR" sz="1200" dirty="0" smtClean="0"/>
              <a:t>3&gt; </a:t>
            </a:r>
            <a:r>
              <a:rPr lang="ko-KR" altLang="en-US" sz="1200" dirty="0" smtClean="0"/>
              <a:t>밸브 설치</a:t>
            </a:r>
            <a:endParaRPr lang="ko-KR" altLang="en-US" sz="1200" dirty="0"/>
          </a:p>
        </p:txBody>
      </p:sp>
      <p:sp>
        <p:nvSpPr>
          <p:cNvPr id="61" name="직사각형 60"/>
          <p:cNvSpPr/>
          <p:nvPr/>
        </p:nvSpPr>
        <p:spPr>
          <a:xfrm>
            <a:off x="6136388" y="3403953"/>
            <a:ext cx="1787531" cy="3377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화살표 연결선 57"/>
          <p:cNvCxnSpPr>
            <a:stCxn id="61" idx="1"/>
          </p:cNvCxnSpPr>
          <p:nvPr/>
        </p:nvCxnSpPr>
        <p:spPr>
          <a:xfrm flipH="1" flipV="1">
            <a:off x="4762434" y="892773"/>
            <a:ext cx="1373954" cy="41997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886347" y="3479725"/>
            <a:ext cx="22643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대안</a:t>
            </a:r>
            <a:endParaRPr lang="en-US" altLang="ko-KR" sz="1400" b="1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r>
              <a:rPr lang="en-US" altLang="ko-KR" sz="1400" dirty="0" smtClean="0"/>
              <a:t>&lt;</a:t>
            </a:r>
            <a:r>
              <a:rPr lang="ko-KR" altLang="en-US" sz="1400" dirty="0" err="1" smtClean="0"/>
              <a:t>유도배관</a:t>
            </a:r>
            <a:r>
              <a:rPr lang="ko-KR" altLang="en-US" sz="1400" dirty="0" smtClean="0"/>
              <a:t> 설치</a:t>
            </a:r>
            <a:r>
              <a:rPr lang="en-US" altLang="ko-KR" sz="1400" dirty="0" smtClean="0"/>
              <a:t>&gt;</a:t>
            </a:r>
            <a:endParaRPr lang="en-US" altLang="ko-KR" sz="1400" dirty="0"/>
          </a:p>
          <a:p>
            <a:pPr algn="ctr"/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밸브실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내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배수구 활용 배출</a:t>
            </a:r>
            <a:endParaRPr lang="en-US" altLang="ko-KR" sz="1400" dirty="0" smtClean="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940" y="3817362"/>
            <a:ext cx="1347157" cy="2181808"/>
          </a:xfrm>
          <a:prstGeom prst="rect">
            <a:avLst/>
          </a:prstGeom>
        </p:spPr>
      </p:pic>
      <p:sp>
        <p:nvSpPr>
          <p:cNvPr id="68" name="타원 67"/>
          <p:cNvSpPr/>
          <p:nvPr/>
        </p:nvSpPr>
        <p:spPr>
          <a:xfrm>
            <a:off x="6752111" y="4664590"/>
            <a:ext cx="594814" cy="7655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8144383" y="3420425"/>
            <a:ext cx="3752244" cy="3360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&lt;</a:t>
            </a:r>
            <a:r>
              <a:rPr lang="ko-KR" altLang="en-US" b="1" dirty="0" err="1" smtClean="0">
                <a:solidFill>
                  <a:schemeClr val="tx1"/>
                </a:solidFill>
              </a:rPr>
              <a:t>검토사항</a:t>
            </a:r>
            <a:r>
              <a:rPr lang="en-US" altLang="ko-KR" b="1" dirty="0" smtClean="0">
                <a:solidFill>
                  <a:schemeClr val="tx1"/>
                </a:solidFill>
              </a:rPr>
              <a:t>&gt;</a:t>
            </a: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업체에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유도배관을</a:t>
            </a:r>
            <a:r>
              <a:rPr lang="ko-KR" altLang="en-US" b="1" dirty="0" smtClean="0">
                <a:solidFill>
                  <a:schemeClr val="tx1"/>
                </a:solidFill>
              </a:rPr>
              <a:t> 천장 밑으로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노출된 </a:t>
            </a:r>
            <a:r>
              <a:rPr lang="ko-KR" altLang="en-US" b="1" dirty="0" err="1" smtClean="0">
                <a:solidFill>
                  <a:schemeClr val="tx1"/>
                </a:solidFill>
              </a:rPr>
              <a:t>형태말고</a:t>
            </a:r>
            <a:r>
              <a:rPr lang="ko-KR" altLang="en-US" b="1" dirty="0" smtClean="0">
                <a:solidFill>
                  <a:schemeClr val="tx1"/>
                </a:solidFill>
              </a:rPr>
              <a:t> 다른 방안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검토 요청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9046" y="725856"/>
            <a:ext cx="1410578" cy="18921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140742" y="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26.05.13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874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1438274" y="0"/>
            <a:ext cx="9702469" cy="6858000"/>
            <a:chOff x="1438274" y="0"/>
            <a:chExt cx="9702469" cy="6858000"/>
          </a:xfrm>
        </p:grpSpPr>
        <p:grpSp>
          <p:nvGrpSpPr>
            <p:cNvPr id="18" name="그룹 17"/>
            <p:cNvGrpSpPr/>
            <p:nvPr/>
          </p:nvGrpSpPr>
          <p:grpSpPr>
            <a:xfrm>
              <a:off x="1438274" y="0"/>
              <a:ext cx="9702468" cy="6858000"/>
              <a:chOff x="1238249" y="0"/>
              <a:chExt cx="9702468" cy="6858000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238250" y="0"/>
                <a:ext cx="9702467" cy="6858000"/>
              </a:xfrm>
              <a:prstGeom prst="rect">
                <a:avLst/>
              </a:prstGeom>
              <a:blipFill dpi="0" rotWithShape="1">
                <a:blip r:embed="rId2">
                  <a:alphaModFix amt="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조치</a:t>
                </a:r>
                <a:r>
                  <a:rPr lang="en-US" altLang="ko-KR" dirty="0" smtClean="0"/>
                  <a:t>1 </a:t>
                </a:r>
                <a:r>
                  <a:rPr lang="ko-KR" altLang="en-US" dirty="0" smtClean="0"/>
                  <a:t>잔고인 물 </a:t>
                </a:r>
                <a:r>
                  <a:rPr lang="ko-KR" altLang="en-US" dirty="0" err="1" smtClean="0"/>
                  <a:t>젝</a:t>
                </a:r>
                <a:endParaRPr lang="ko-KR" altLang="en-US" dirty="0"/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249" y="3224045"/>
                <a:ext cx="1466851" cy="3092417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2024" y="0"/>
                <a:ext cx="5943601" cy="428625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7619" y="214312"/>
                <a:ext cx="2548006" cy="1448002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7795" y="26869"/>
              <a:ext cx="342948" cy="6754168"/>
            </a:xfrm>
            <a:prstGeom prst="rect">
              <a:avLst/>
            </a:prstGeom>
          </p:spPr>
        </p:pic>
      </p:grpSp>
      <p:sp>
        <p:nvSpPr>
          <p:cNvPr id="20" name="모서리가 둥근 직사각형 19"/>
          <p:cNvSpPr/>
          <p:nvPr/>
        </p:nvSpPr>
        <p:spPr>
          <a:xfrm>
            <a:off x="334341" y="99063"/>
            <a:ext cx="3328919" cy="7168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센터 누수 방지 </a:t>
            </a:r>
            <a:r>
              <a:rPr lang="ko-KR" altLang="en-US" sz="2000" dirty="0" smtClean="0">
                <a:solidFill>
                  <a:schemeClr val="tx1"/>
                </a:solidFill>
              </a:rPr>
              <a:t>공사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810000" y="1162050"/>
            <a:ext cx="114300" cy="19692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809999" y="3028949"/>
            <a:ext cx="1362076" cy="1023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172075" y="3028950"/>
            <a:ext cx="104775" cy="24359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172075" y="5464884"/>
            <a:ext cx="4429125" cy="1167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367691" y="3563658"/>
            <a:ext cx="966434" cy="411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>
            <a:stCxn id="28" idx="3"/>
            <a:endCxn id="83" idx="2"/>
          </p:cNvCxnSpPr>
          <p:nvPr/>
        </p:nvCxnSpPr>
        <p:spPr>
          <a:xfrm>
            <a:off x="4056665" y="4672706"/>
            <a:ext cx="1012123" cy="3868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80497" y="3028949"/>
            <a:ext cx="3476168" cy="3287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</a:rPr>
              <a:t>25</a:t>
            </a:r>
            <a:r>
              <a:rPr lang="ko-KR" altLang="en-US" sz="1300" b="1" dirty="0" smtClean="0">
                <a:solidFill>
                  <a:schemeClr val="tx1"/>
                </a:solidFill>
              </a:rPr>
              <a:t>년도 공사 부위 확인</a:t>
            </a:r>
            <a:endParaRPr lang="en-US" altLang="ko-KR" sz="13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                        구역 </a:t>
            </a:r>
            <a:r>
              <a:rPr lang="ko-KR" altLang="en-US" sz="1400" dirty="0">
                <a:solidFill>
                  <a:schemeClr val="tx1"/>
                </a:solidFill>
              </a:rPr>
              <a:t>내 누수 </a:t>
            </a:r>
            <a:r>
              <a:rPr lang="ko-KR" altLang="en-US" sz="1400" dirty="0" smtClean="0">
                <a:solidFill>
                  <a:schemeClr val="tx1"/>
                </a:solidFill>
              </a:rPr>
              <a:t>징후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                        (</a:t>
            </a:r>
            <a:r>
              <a:rPr lang="ko-KR" altLang="en-US" sz="1400" dirty="0" smtClean="0">
                <a:solidFill>
                  <a:schemeClr val="tx1"/>
                </a:solidFill>
              </a:rPr>
              <a:t>물기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얼룩 </a:t>
            </a:r>
            <a:r>
              <a:rPr lang="ko-KR" altLang="en-US" sz="1400" dirty="0">
                <a:solidFill>
                  <a:schemeClr val="tx1"/>
                </a:solidFill>
              </a:rPr>
              <a:t>등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                         발견되지 않고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                        건조 상태 양호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※ </a:t>
            </a:r>
            <a:r>
              <a:rPr lang="ko-KR" altLang="en-US" sz="1400" dirty="0" smtClean="0">
                <a:solidFill>
                  <a:schemeClr val="tx1"/>
                </a:solidFill>
              </a:rPr>
              <a:t>차후 </a:t>
            </a:r>
            <a:r>
              <a:rPr lang="ko-KR" altLang="en-US" sz="1400" dirty="0">
                <a:solidFill>
                  <a:schemeClr val="tx1"/>
                </a:solidFill>
              </a:rPr>
              <a:t>누수 발생 </a:t>
            </a:r>
            <a:r>
              <a:rPr lang="ko-KR" altLang="en-US" sz="1400" dirty="0" smtClean="0">
                <a:solidFill>
                  <a:schemeClr val="tx1"/>
                </a:solidFill>
              </a:rPr>
              <a:t>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구역 </a:t>
            </a:r>
            <a:r>
              <a:rPr lang="ko-KR" altLang="en-US" sz="1400" dirty="0">
                <a:solidFill>
                  <a:schemeClr val="tx1"/>
                </a:solidFill>
              </a:rPr>
              <a:t>확인 후 추가 설치 </a:t>
            </a:r>
            <a:r>
              <a:rPr lang="ko-KR" altLang="en-US" sz="1400" dirty="0" smtClean="0">
                <a:solidFill>
                  <a:schemeClr val="tx1"/>
                </a:solidFill>
              </a:rPr>
              <a:t>검토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630723" y="616068"/>
            <a:ext cx="7319720" cy="24786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298105" y="2690006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ko-KR" altLang="en-US" sz="1200" dirty="0" smtClean="0"/>
              <a:t>사진</a:t>
            </a:r>
            <a:r>
              <a:rPr lang="en-US" altLang="ko-KR" sz="1200" dirty="0" smtClean="0"/>
              <a:t>1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펌프 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459039" y="2690005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ko-KR" altLang="en-US" sz="1200" dirty="0" smtClean="0"/>
              <a:t>사진</a:t>
            </a:r>
            <a:r>
              <a:rPr lang="en-US" altLang="ko-KR" sz="1200" dirty="0" smtClean="0"/>
              <a:t>2&gt; </a:t>
            </a:r>
            <a:r>
              <a:rPr lang="ko-KR" altLang="en-US" sz="1200" dirty="0" smtClean="0"/>
              <a:t>펌프 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9661598" y="2694555"/>
            <a:ext cx="2039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ko-KR" altLang="en-US" sz="1200" dirty="0" smtClean="0"/>
              <a:t>사진</a:t>
            </a:r>
            <a:r>
              <a:rPr lang="en-US" altLang="ko-KR" sz="1200" dirty="0" smtClean="0"/>
              <a:t>3&gt; </a:t>
            </a:r>
            <a:r>
              <a:rPr lang="ko-KR" altLang="en-US" sz="1200" dirty="0" smtClean="0"/>
              <a:t>펌프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하수관 연결</a:t>
            </a:r>
            <a:endParaRPr lang="ko-KR" altLang="en-US" sz="1200" dirty="0"/>
          </a:p>
        </p:txBody>
      </p:sp>
      <p:cxnSp>
        <p:nvCxnSpPr>
          <p:cNvPr id="58" name="직선 화살표 연결선 57"/>
          <p:cNvCxnSpPr>
            <a:stCxn id="43" idx="2"/>
            <a:endCxn id="25" idx="0"/>
          </p:cNvCxnSpPr>
          <p:nvPr/>
        </p:nvCxnSpPr>
        <p:spPr>
          <a:xfrm flipH="1">
            <a:off x="5850908" y="3094682"/>
            <a:ext cx="2439675" cy="4689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/>
          <p:cNvSpPr/>
          <p:nvPr/>
        </p:nvSpPr>
        <p:spPr>
          <a:xfrm>
            <a:off x="6592049" y="3598151"/>
            <a:ext cx="5358394" cy="29955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&lt;</a:t>
            </a:r>
            <a:r>
              <a:rPr lang="ko-KR" altLang="en-US" b="1" dirty="0" err="1" smtClean="0">
                <a:solidFill>
                  <a:schemeClr val="tx1"/>
                </a:solidFill>
              </a:rPr>
              <a:t>검토사항</a:t>
            </a:r>
            <a:r>
              <a:rPr lang="en-US" altLang="ko-KR" b="1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A.V</a:t>
            </a:r>
            <a:r>
              <a:rPr lang="ko-KR" altLang="en-US" dirty="0" smtClean="0">
                <a:solidFill>
                  <a:schemeClr val="tx1"/>
                </a:solidFill>
              </a:rPr>
              <a:t>실로 </a:t>
            </a:r>
            <a:r>
              <a:rPr lang="ko-KR" altLang="en-US" dirty="0" err="1" smtClean="0">
                <a:solidFill>
                  <a:schemeClr val="tx1"/>
                </a:solidFill>
              </a:rPr>
              <a:t>유도배관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노출형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으로 설치 불가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&lt;</a:t>
            </a:r>
            <a:r>
              <a:rPr lang="ko-KR" altLang="en-US" b="1" dirty="0" smtClean="0">
                <a:solidFill>
                  <a:schemeClr val="tx1"/>
                </a:solidFill>
              </a:rPr>
              <a:t>조치</a:t>
            </a:r>
            <a:r>
              <a:rPr lang="en-US" altLang="ko-KR" b="1" dirty="0" smtClean="0">
                <a:solidFill>
                  <a:schemeClr val="tx1"/>
                </a:solidFill>
              </a:rPr>
              <a:t>&gt;</a:t>
            </a:r>
            <a:endParaRPr lang="en-US" altLang="ko-KR" b="1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 센터 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펌프 </a:t>
            </a:r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</a:rPr>
              <a:t>지점 설치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배수판</a:t>
            </a:r>
            <a:r>
              <a:rPr lang="en-US" altLang="ko-KR" dirty="0" smtClean="0">
                <a:solidFill>
                  <a:schemeClr val="tx1"/>
                </a:solidFill>
              </a:rPr>
              <a:t> -&gt; </a:t>
            </a:r>
            <a:r>
              <a:rPr lang="ko-KR" altLang="en-US" dirty="0" smtClean="0">
                <a:solidFill>
                  <a:schemeClr val="tx1"/>
                </a:solidFill>
              </a:rPr>
              <a:t>하수 연결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  <a:r>
              <a:rPr lang="ko-KR" altLang="en-US" dirty="0" smtClean="0">
                <a:solidFill>
                  <a:schemeClr val="tx1"/>
                </a:solidFill>
              </a:rPr>
              <a:t>아파트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공문 송부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아파트 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세대에 관련 내용 고지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</a:t>
            </a:r>
            <a:r>
              <a:rPr lang="ko-KR" altLang="en-US" dirty="0" smtClean="0">
                <a:solidFill>
                  <a:schemeClr val="tx1"/>
                </a:solidFill>
              </a:rPr>
              <a:t>배수 시설 점검 진행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40742" y="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26.05.17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658" y="815943"/>
            <a:ext cx="2210337" cy="18107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922" y="816382"/>
            <a:ext cx="2240885" cy="181535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5734" y="830109"/>
            <a:ext cx="2201839" cy="179660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144" y="3873783"/>
            <a:ext cx="1818401" cy="1363801"/>
          </a:xfrm>
          <a:prstGeom prst="rect">
            <a:avLst/>
          </a:prstGeom>
        </p:spPr>
      </p:pic>
      <p:cxnSp>
        <p:nvCxnSpPr>
          <p:cNvPr id="60" name="직선 화살표 연결선 59"/>
          <p:cNvCxnSpPr>
            <a:stCxn id="28" idx="0"/>
            <a:endCxn id="81" idx="2"/>
          </p:cNvCxnSpPr>
          <p:nvPr/>
        </p:nvCxnSpPr>
        <p:spPr>
          <a:xfrm flipV="1">
            <a:off x="2318581" y="2068112"/>
            <a:ext cx="1320299" cy="9608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3638880" y="1778832"/>
            <a:ext cx="439876" cy="5785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5068788" y="4770253"/>
            <a:ext cx="439876" cy="5785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66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184</Words>
  <Application>Microsoft Office PowerPoint</Application>
  <PresentationFormat>와이드스크린</PresentationFormat>
  <Paragraphs>80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한맥</dc:creator>
  <cp:lastModifiedBy>한맥</cp:lastModifiedBy>
  <cp:revision>16</cp:revision>
  <cp:lastPrinted>2026-05-14T03:01:32Z</cp:lastPrinted>
  <dcterms:created xsi:type="dcterms:W3CDTF">2026-05-14T01:27:03Z</dcterms:created>
  <dcterms:modified xsi:type="dcterms:W3CDTF">2026-05-18T00:26:49Z</dcterms:modified>
</cp:coreProperties>
</file>